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37"/>
  </p:notesMasterIdLst>
  <p:handoutMasterIdLst>
    <p:handoutMasterId r:id="rId38"/>
  </p:handoutMasterIdLst>
  <p:sldIdLst>
    <p:sldId id="300" r:id="rId2"/>
    <p:sldId id="301" r:id="rId3"/>
    <p:sldId id="304" r:id="rId4"/>
    <p:sldId id="307" r:id="rId5"/>
    <p:sldId id="306" r:id="rId6"/>
    <p:sldId id="308" r:id="rId7"/>
    <p:sldId id="309" r:id="rId8"/>
    <p:sldId id="310" r:id="rId9"/>
    <p:sldId id="311" r:id="rId10"/>
    <p:sldId id="316" r:id="rId11"/>
    <p:sldId id="312" r:id="rId12"/>
    <p:sldId id="320" r:id="rId13"/>
    <p:sldId id="321" r:id="rId14"/>
    <p:sldId id="322" r:id="rId15"/>
    <p:sldId id="323" r:id="rId16"/>
    <p:sldId id="326" r:id="rId17"/>
    <p:sldId id="327" r:id="rId18"/>
    <p:sldId id="332" r:id="rId19"/>
    <p:sldId id="330" r:id="rId20"/>
    <p:sldId id="329" r:id="rId21"/>
    <p:sldId id="331" r:id="rId22"/>
    <p:sldId id="342" r:id="rId23"/>
    <p:sldId id="335" r:id="rId24"/>
    <p:sldId id="333" r:id="rId25"/>
    <p:sldId id="334" r:id="rId26"/>
    <p:sldId id="305" r:id="rId27"/>
    <p:sldId id="303" r:id="rId28"/>
    <p:sldId id="336" r:id="rId29"/>
    <p:sldId id="337" r:id="rId30"/>
    <p:sldId id="338" r:id="rId31"/>
    <p:sldId id="339" r:id="rId32"/>
    <p:sldId id="340" r:id="rId33"/>
    <p:sldId id="341" r:id="rId34"/>
    <p:sldId id="343" r:id="rId35"/>
    <p:sldId id="344" r:id="rId3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20024"/>
    <a:srgbClr val="7D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559" autoAdjust="0"/>
    <p:restoredTop sz="91736" autoAdjust="0"/>
  </p:normalViewPr>
  <p:slideViewPr>
    <p:cSldViewPr snapToGrid="0" snapToObjects="1">
      <p:cViewPr varScale="1">
        <p:scale>
          <a:sx n="106" d="100"/>
          <a:sy n="106" d="100"/>
        </p:scale>
        <p:origin x="-176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6/20/2016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6/20/2016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 smtClean="0"/>
              <a:t>Click to edit Master text styles</a:t>
            </a:r>
          </a:p>
          <a:p>
            <a:pPr lvl="1"/>
            <a:r>
              <a:rPr lang="tr-TR" noProof="0" smtClean="0"/>
              <a:t>Second level</a:t>
            </a:r>
          </a:p>
          <a:p>
            <a:pPr lvl="2"/>
            <a:r>
              <a:rPr lang="tr-TR" noProof="0" smtClean="0"/>
              <a:t>Third level</a:t>
            </a:r>
          </a:p>
          <a:p>
            <a:pPr lvl="3"/>
            <a:r>
              <a:rPr lang="tr-TR" noProof="0" smtClean="0"/>
              <a:t>Fourth level</a:t>
            </a:r>
          </a:p>
          <a:p>
            <a:pPr lvl="4"/>
            <a:r>
              <a:rPr lang="tr-TR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 userDrawn="1"/>
        </p:nvSpPr>
        <p:spPr bwMode="auto">
          <a:xfrm>
            <a:off x="4953000" y="2179796"/>
            <a:ext cx="3962400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r>
              <a:rPr lang="en-US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DYNAMIC FORMATION CONTROL WITH HETEROGENOUS MOBILE</a:t>
            </a:r>
          </a:p>
          <a:p>
            <a:r>
              <a:rPr lang="tr-TR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ROBOTS</a:t>
            </a: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Kadir ÇİMENCİ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June 27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201</a:t>
            </a: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Ankara</a:t>
            </a: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dirty="0" smtClean="0">
              <a:latin typeface="BentonSansTRUReg"/>
            </a:endParaRPr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404464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3940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4FCBF-405F-4A2C-9F91-3B58965D5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663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1024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B82CF-D217-463E-A20B-B8F45CA88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69476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25A4F-61D9-44C1-AA71-D696DB2FF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6218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495800" y="5162550"/>
            <a:ext cx="485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en-US" sz="2200" b="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5506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 userDrawn="1"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 userDrawn="1"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 userDrawn="1"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 smtClean="0"/>
          </a:p>
        </p:txBody>
      </p:sp>
      <p:sp>
        <p:nvSpPr>
          <p:cNvPr id="1029" name="Text Placeholder 29"/>
          <p:cNvSpPr>
            <a:spLocks noGrp="1"/>
          </p:cNvSpPr>
          <p:nvPr userDrawn="1"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smtClean="0"/>
              <a:t>Click to edit Master text styles</a:t>
            </a:r>
          </a:p>
          <a:p>
            <a:pPr lvl="1"/>
            <a:r>
              <a:rPr lang="tr-TR" dirty="0" smtClean="0"/>
              <a:t>Second level</a:t>
            </a:r>
          </a:p>
          <a:p>
            <a:pPr lvl="2"/>
            <a:r>
              <a:rPr lang="tr-TR" dirty="0" smtClean="0"/>
              <a:t>Third level</a:t>
            </a:r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8110538" y="6523038"/>
            <a:ext cx="576262" cy="2667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A8C510B8-6146-408D-9D98-5CB7764006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6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0" fontAlgn="base" hangingPunct="0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armanoid.org/swarmanoid_hardware.php.html" TargetMode="External"/><Relationship Id="rId2" Type="http://schemas.openxmlformats.org/officeDocument/2006/relationships/hyperlink" Target="http://www.eecs.harvard.edu/ssr/projects/progSA/kilobot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73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03149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1)Route Table Determination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321" y="1899138"/>
            <a:ext cx="8251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en-US" sz="1600" dirty="0" smtClean="0">
                <a:latin typeface="Century Gothic" pitchFamily="34" charset="0"/>
              </a:rPr>
              <a:t>Destination-Sequenced Distance Vector Routing Protocol</a:t>
            </a:r>
            <a:r>
              <a:rPr lang="tr-TR" sz="1600" dirty="0" smtClean="0">
                <a:latin typeface="Century Gothic" pitchFamily="34" charset="0"/>
              </a:rPr>
              <a:t> (</a:t>
            </a:r>
            <a:r>
              <a:rPr lang="en-US" sz="1600" dirty="0" smtClean="0">
                <a:latin typeface="Century Gothic" pitchFamily="34" charset="0"/>
              </a:rPr>
              <a:t>DSDV</a:t>
            </a:r>
            <a:r>
              <a:rPr lang="tr-TR" sz="1600" dirty="0" smtClean="0">
                <a:latin typeface="Century Gothic" pitchFamily="34" charset="0"/>
              </a:rPr>
              <a:t>)</a:t>
            </a:r>
            <a:r>
              <a:rPr lang="en-US" sz="1600" dirty="0" smtClean="0">
                <a:latin typeface="Century Gothic" pitchFamily="34" charset="0"/>
              </a:rPr>
              <a:t> algorithms</a:t>
            </a:r>
          </a:p>
          <a:p>
            <a:r>
              <a:rPr lang="en-US" sz="1600" dirty="0" smtClean="0">
                <a:latin typeface="Century Gothic" pitchFamily="34" charset="0"/>
              </a:rPr>
              <a:t>   are used</a:t>
            </a:r>
            <a:r>
              <a:rPr lang="tr-TR" sz="1600" dirty="0" smtClean="0">
                <a:latin typeface="Century Gothic" pitchFamily="34" charset="0"/>
              </a:rPr>
              <a:t> to create the route tables.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3175" y="2427288"/>
            <a:ext cx="4057650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840" y="1417637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endParaRPr lang="en-US" u="sng" dirty="0" smtClean="0">
              <a:latin typeface="Century Gothic" pitchFamily="34" charset="0"/>
            </a:endParaRPr>
          </a:p>
          <a:p>
            <a:endParaRPr lang="en-US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 Calculates the position of an agent with the help of position beacons which are direct neighbors.</a:t>
            </a:r>
          </a:p>
          <a:p>
            <a:pPr>
              <a:buFont typeface="Arial" pitchFamily="34" charset="0"/>
              <a:buChar char="•"/>
            </a:pPr>
            <a:endParaRPr lang="tr-TR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The s</a:t>
            </a:r>
            <a:r>
              <a:rPr lang="en-US" sz="1400" dirty="0" err="1" smtClean="0">
                <a:latin typeface="Century Gothic" pitchFamily="34" charset="0"/>
              </a:rPr>
              <a:t>olution</a:t>
            </a:r>
            <a:r>
              <a:rPr lang="en-US" sz="1400" dirty="0" smtClean="0">
                <a:latin typeface="Century Gothic" pitchFamily="34" charset="0"/>
              </a:rPr>
              <a:t> </a:t>
            </a:r>
            <a:r>
              <a:rPr lang="tr-TR" sz="1400" dirty="0" smtClean="0">
                <a:latin typeface="Century Gothic" pitchFamily="34" charset="0"/>
              </a:rPr>
              <a:t>can </a:t>
            </a:r>
            <a:r>
              <a:rPr lang="en-US" sz="1400" dirty="0" smtClean="0">
                <a:latin typeface="Century Gothic" pitchFamily="34" charset="0"/>
              </a:rPr>
              <a:t>be reduced to a problem of </a:t>
            </a:r>
            <a:endParaRPr lang="tr-TR" sz="1400" dirty="0" smtClean="0">
              <a:latin typeface="Century Gothic" pitchFamily="34" charset="0"/>
            </a:endParaRPr>
          </a:p>
          <a:p>
            <a:r>
              <a:rPr lang="tr-TR" sz="1400" dirty="0" smtClean="0">
                <a:latin typeface="Century Gothic" pitchFamily="34" charset="0"/>
              </a:rPr>
              <a:t> </a:t>
            </a:r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</a:t>
            </a:r>
            <a:endParaRPr lang="tr-TR" sz="1400" dirty="0" smtClean="0">
              <a:latin typeface="Century Gothic" pitchFamily="34" charset="0"/>
            </a:endParaRPr>
          </a:p>
          <a:p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  <p:graphicFrame>
        <p:nvGraphicFramePr>
          <p:cNvPr id="2049" name="Object 1"/>
          <p:cNvGraphicFramePr>
            <a:graphicFrameLocks noChangeAspect="1"/>
          </p:cNvGraphicFramePr>
          <p:nvPr/>
        </p:nvGraphicFramePr>
        <p:xfrm>
          <a:off x="4734111" y="2519081"/>
          <a:ext cx="632459" cy="308121"/>
        </p:xfrm>
        <a:graphic>
          <a:graphicData uri="http://schemas.openxmlformats.org/presentationml/2006/ole">
            <p:oleObj spid="_x0000_s2049" name="Equation" r:id="rId3" imgW="469800" imgH="228600" progId="Equation.3">
              <p:embed/>
            </p:oleObj>
          </a:graphicData>
        </a:graphic>
      </p:graphicFrame>
      <p:pic>
        <p:nvPicPr>
          <p:cNvPr id="2050" name="Picture 2" descr="C:\Users\Kadir\Desktop\Formation Control\formation_control\latex\beacon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1976" y="3230167"/>
            <a:ext cx="7315199" cy="3016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Three different approaches are used to design the formation control system in this thesis work.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236763" y="2489982"/>
            <a:ext cx="2220937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95755" y="3010486"/>
            <a:ext cx="1814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Potential  Field Based Approach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965895" y="2475914"/>
            <a:ext cx="2067951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871153" y="3025728"/>
            <a:ext cx="24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Shape Partitioning Based Approaches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10486" y="213750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Formation Control Strategies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3842" y="4580090"/>
            <a:ext cx="2858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>
                <a:latin typeface="Century Gothic" pitchFamily="34" charset="0"/>
              </a:rPr>
              <a:t>Directly calculates control laws </a:t>
            </a:r>
            <a:r>
              <a:rPr lang="tr-TR" sz="1400" dirty="0" smtClean="0">
                <a:latin typeface="Century Gothic" pitchFamily="34" charset="0"/>
              </a:rPr>
              <a:t>based </a:t>
            </a:r>
            <a:r>
              <a:rPr lang="tr-TR" sz="1400" dirty="0">
                <a:latin typeface="Century Gothic" pitchFamily="34" charset="0"/>
              </a:rPr>
              <a:t>upon potential fields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400" dirty="0">
              <a:latin typeface="Century Gothic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5249" y="3882683"/>
            <a:ext cx="2763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1) Artificial Forces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88533" y="3757632"/>
            <a:ext cx="3358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2) Bubble Packing Method</a:t>
            </a:r>
          </a:p>
          <a:p>
            <a:r>
              <a:rPr lang="tr-TR" sz="1600" dirty="0" smtClean="0">
                <a:latin typeface="Century Gothic" pitchFamily="34" charset="0"/>
              </a:rPr>
              <a:t>3) Randomized Fractals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86983" y="4553521"/>
            <a:ext cx="32601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Partitions the desired formation shape into goal states.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Control laws are implemented to reach these goal states.</a:t>
            </a:r>
            <a:endParaRPr lang="tr-TR" sz="1400" dirty="0">
              <a:latin typeface="Century Gothic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400" dirty="0">
              <a:latin typeface="Century Gothic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759661" y="4361914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871152" y="4342407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155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C:\Users\Kadir\Desktop\Seminer\intermember_forc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2848" y="2311762"/>
            <a:ext cx="2053432" cy="189256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2161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Artificial Forces Method</a:t>
            </a:r>
          </a:p>
          <a:p>
            <a:pPr marL="285750" indent="-285750" algn="just"/>
            <a:endParaRPr lang="tr-TR" dirty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attractive_forc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488304"/>
            <a:ext cx="3036099" cy="1716025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repulsive_forc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7936" y="4493027"/>
            <a:ext cx="2627312" cy="170933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14777" y="1845118"/>
            <a:ext cx="881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Directly defines the control law for individuals with different potential field components.</a:t>
            </a:r>
          </a:p>
          <a:p>
            <a:endParaRPr lang="tr-TR" sz="1600" dirty="0">
              <a:latin typeface="Century Gothic" pitchFamily="34" charset="0"/>
            </a:endParaRPr>
          </a:p>
        </p:txBody>
      </p:sp>
      <p:pic>
        <p:nvPicPr>
          <p:cNvPr id="25611" name="Picture 11" descr="C:\Users\Kadir\Desktop\Seminer\denkle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0023" y="3985254"/>
            <a:ext cx="3552825" cy="438150"/>
          </a:xfrm>
          <a:prstGeom prst="rect">
            <a:avLst/>
          </a:prstGeom>
          <a:noFill/>
        </p:spPr>
      </p:pic>
      <p:pic>
        <p:nvPicPr>
          <p:cNvPr id="25612" name="Picture 12" descr="C:\Users\Kadir\Desktop\Seminer\obstacle_force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37500" y="4204329"/>
            <a:ext cx="1511200" cy="22901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823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2" y="3100381"/>
            <a:ext cx="2700448" cy="1860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4" y="5019085"/>
            <a:ext cx="2678267" cy="14167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8150" y="1882811"/>
            <a:ext cx="8412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These two methods partition the desired formation shape into goal states with different approaches. The procedure of the assignment of the agents to these goal states are identical.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0" y="2621561"/>
            <a:ext cx="2028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Bubble Packing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9130" y="2637543"/>
            <a:ext cx="2491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Randomized Factals</a:t>
            </a:r>
            <a:endParaRPr lang="tr-TR" sz="1600" dirty="0">
              <a:latin typeface="Century Gothic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457700" y="2637543"/>
            <a:ext cx="15826" cy="3636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62988" y="4706508"/>
            <a:ext cx="3850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[12]</a:t>
            </a:r>
            <a:endParaRPr lang="tr-TR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05744" y="3962438"/>
            <a:ext cx="2910728" cy="174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4313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2731" y="4828109"/>
            <a:ext cx="1702052" cy="1669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401" y="4656637"/>
            <a:ext cx="1474035" cy="138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3847" y="2057893"/>
            <a:ext cx="2481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latin typeface="Century Gothic" pitchFamily="34" charset="0"/>
              </a:rPr>
              <a:t>Decision of Goal States</a:t>
            </a:r>
            <a:endParaRPr lang="tr-TR" sz="1600" dirty="0">
              <a:latin typeface="Century Gothic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6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2848417"/>
            <a:ext cx="1638300" cy="143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22789" y="4441204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5" name="TextBox 24"/>
          <p:cNvSpPr txBox="1"/>
          <p:nvPr/>
        </p:nvSpPr>
        <p:spPr>
          <a:xfrm>
            <a:off x="1667234" y="5981919"/>
            <a:ext cx="1063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Visibility Graph</a:t>
            </a:r>
            <a:endParaRPr lang="tr-T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402793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2817709" y="5580605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9" name="TextBox 28"/>
          <p:cNvSpPr txBox="1"/>
          <p:nvPr/>
        </p:nvSpPr>
        <p:spPr>
          <a:xfrm>
            <a:off x="1617541" y="4229054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Forbidden Space</a:t>
            </a:r>
            <a:endParaRPr lang="tr-TR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46473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pic>
        <p:nvPicPr>
          <p:cNvPr id="31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0741" y="3043769"/>
            <a:ext cx="3573788" cy="1079781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5228982" y="4123550"/>
            <a:ext cx="30428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Calculation of Minimum Shortest Path From A to K</a:t>
            </a:r>
            <a:endParaRPr lang="tr-TR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8161091" y="3869634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4464732" y="4502748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</p:spTree>
    <p:extLst>
      <p:ext uri="{BB962C8B-B14F-4D97-AF65-F5344CB8AC3E}">
        <p14:creationId xmlns="" xmlns:p14="http://schemas.microsoft.com/office/powerpoint/2010/main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10339" y="2057893"/>
            <a:ext cx="2739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latin typeface="Century Gothic" pitchFamily="34" charset="0"/>
              </a:rPr>
              <a:t>Navigation to Goal States</a:t>
            </a:r>
            <a:endParaRPr lang="tr-TR" sz="1600" dirty="0">
              <a:latin typeface="Century Gothic" pitchFamily="34" charset="0"/>
            </a:endParaRPr>
          </a:p>
        </p:txBody>
      </p:sp>
      <p:pic>
        <p:nvPicPr>
          <p:cNvPr id="15" name="Picture 4" descr="C:\Users\Kadir\Desktop\Formation Control\formation_control\Resim - Video\open_loop(23-23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244" y="4126226"/>
            <a:ext cx="3440806" cy="2055294"/>
          </a:xfrm>
          <a:prstGeom prst="rect">
            <a:avLst/>
          </a:prstGeom>
          <a:noFill/>
        </p:spPr>
      </p:pic>
      <p:pic>
        <p:nvPicPr>
          <p:cNvPr id="16" name="Picture 5" descr="C:\Users\Kadir\Desktop\Formation Control\formation_control\Resim - Video\step(23-237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7239" y="4126225"/>
            <a:ext cx="3406503" cy="2052446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1296766" y="6162085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Open loop Bode plots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25671" y="6140068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Step response</a:t>
            </a:r>
            <a:endParaRPr lang="tr-TR" sz="1400" dirty="0">
              <a:latin typeface="Century Gothic" pitchFamily="34" charset="0"/>
            </a:endParaRPr>
          </a:p>
        </p:txBody>
      </p:sp>
      <p:pic>
        <p:nvPicPr>
          <p:cNvPr id="39937" name="Picture 1" descr="C:\Users\Kadir\Desktop\Formation Control\formation_control\latex\controll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88844" y="2396447"/>
            <a:ext cx="6246702" cy="1456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007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66" name="TextBox 65"/>
          <p:cNvSpPr txBox="1"/>
          <p:nvPr/>
        </p:nvSpPr>
        <p:spPr>
          <a:xfrm>
            <a:off x="457199" y="1491175"/>
            <a:ext cx="7814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Proposed solutions are implemented in a simulation environment.</a:t>
            </a:r>
          </a:p>
        </p:txBody>
      </p:sp>
      <p:pic>
        <p:nvPicPr>
          <p:cNvPr id="25602" name="Picture 2" descr="C:\Users\Kadir\Desktop\Seminer\sim_env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020" y="1914846"/>
            <a:ext cx="7026783" cy="2322111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gazebo_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249" y="4286347"/>
            <a:ext cx="3431605" cy="1885950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1500" y="4366651"/>
            <a:ext cx="4419599" cy="1926037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7" name="TextBox 66"/>
          <p:cNvSpPr txBox="1"/>
          <p:nvPr/>
        </p:nvSpPr>
        <p:spPr>
          <a:xfrm>
            <a:off x="1392366" y="6172297"/>
            <a:ext cx="202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Gazebo Environment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67650" y="6172297"/>
            <a:ext cx="19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Matlab Environment</a:t>
            </a:r>
            <a:endParaRPr lang="tr-TR" sz="14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 – </a:t>
            </a:r>
            <a:r>
              <a:rPr lang="tr-TR" sz="2000" dirty="0" smtClean="0"/>
              <a:t>Mesh Quality</a:t>
            </a:r>
            <a:endParaRPr lang="tr-TR" dirty="0"/>
          </a:p>
        </p:txBody>
      </p:sp>
      <p:pic>
        <p:nvPicPr>
          <p:cNvPr id="29700" name="Picture 4" descr="C:\Users\Kadir\Desktop\Seminer\Artificial_Forces_Mesh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1072" y="1537831"/>
            <a:ext cx="1990433" cy="1556542"/>
          </a:xfrm>
          <a:prstGeom prst="rect">
            <a:avLst/>
          </a:prstGeom>
          <a:noFill/>
        </p:spPr>
      </p:pic>
      <p:pic>
        <p:nvPicPr>
          <p:cNvPr id="29701" name="Picture 5" descr="C:\Users\Kadir\Desktop\Seminer\Bubble_Packing_Mesh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3017" y="3323771"/>
            <a:ext cx="2048489" cy="1440696"/>
          </a:xfrm>
          <a:prstGeom prst="rect">
            <a:avLst/>
          </a:prstGeom>
          <a:noFill/>
        </p:spPr>
      </p:pic>
      <p:pic>
        <p:nvPicPr>
          <p:cNvPr id="29702" name="Picture 6" descr="C:\Users\Kadir\Desktop\Seminer\Randomized_Fractals_Mesh_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78377" y="5147280"/>
            <a:ext cx="1865623" cy="136457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321919" y="1363663"/>
            <a:ext cx="1789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Artificial Forces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21919" y="3206426"/>
            <a:ext cx="1837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Bubble Packing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80955" y="5037808"/>
            <a:ext cx="2236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Randomized  Fractals Method</a:t>
            </a:r>
            <a:endParaRPr lang="tr-TR" sz="1100" dirty="0">
              <a:latin typeface="Century Gothic" pitchFamily="34" charset="0"/>
            </a:endParaRPr>
          </a:p>
        </p:txBody>
      </p:sp>
      <p:pic>
        <p:nvPicPr>
          <p:cNvPr id="36865" name="Picture 1" descr="C:\Users\Kadir\Desktop\Formation Control\formation_control\latex\Topological_Irr_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741724"/>
            <a:ext cx="6393179" cy="2423876"/>
          </a:xfrm>
          <a:prstGeom prst="rect">
            <a:avLst/>
          </a:prstGeom>
          <a:noFill/>
        </p:spPr>
      </p:pic>
      <p:pic>
        <p:nvPicPr>
          <p:cNvPr id="36866" name="Picture 2" descr="C:\Users\Kadir\Desktop\Formation Control\formation_control\latex\Geometrical_Irr_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4165600"/>
            <a:ext cx="6393179" cy="2345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 – </a:t>
            </a:r>
            <a:r>
              <a:rPr lang="tr-TR" sz="2000" dirty="0" smtClean="0"/>
              <a:t>Comparison of 3 Different Methods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2045173"/>
            <a:ext cx="5160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Comparison of different solution methods are illustrated in Table -1</a:t>
            </a:r>
            <a:endParaRPr lang="tr-TR" sz="12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5943" y="293483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Table -1</a:t>
            </a:r>
            <a:endParaRPr lang="tr-TR" dirty="0">
              <a:latin typeface="Century Gothic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011" y="3304165"/>
          <a:ext cx="5889019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255"/>
                <a:gridCol w="1735350"/>
                <a:gridCol w="1209159"/>
                <a:gridCol w="1472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Method/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Metric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Total Displacement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Settling Time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Mesh Quality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Artificial</a:t>
                      </a:r>
                    </a:p>
                    <a:p>
                      <a:pPr algn="ctr"/>
                      <a:r>
                        <a:rPr lang="tr-TR" sz="1400" baseline="0" dirty="0" smtClean="0">
                          <a:latin typeface="Century Gothic" pitchFamily="34" charset="0"/>
                        </a:rPr>
                        <a:t> Forces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Bubble Packing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Randomized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Fractals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3707772" y="3846429"/>
            <a:ext cx="3232302" cy="1528196"/>
            <a:chOff x="3707772" y="3846429"/>
            <a:chExt cx="3232302" cy="1528196"/>
          </a:xfrm>
        </p:grpSpPr>
        <p:pic>
          <p:nvPicPr>
            <p:cNvPr id="34817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07772" y="4398580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9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07772" y="4947954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0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74321" y="4390657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1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69946" y="4918926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2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98889" y="3846429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3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513403" y="4394205"/>
              <a:ext cx="426671" cy="42667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Outline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dirty="0" smtClean="0"/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Motivation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System Overview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Local Positioning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Formation Control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Results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Conclusion and Future Works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 – </a:t>
            </a:r>
            <a:r>
              <a:rPr lang="tr-TR" sz="2000" dirty="0" smtClean="0"/>
              <a:t>Dynamically Changing Formation Shapes</a:t>
            </a:r>
            <a:endParaRPr lang="tr-TR" dirty="0"/>
          </a:p>
        </p:txBody>
      </p:sp>
      <p:pic>
        <p:nvPicPr>
          <p:cNvPr id="27655" name="Picture 7" descr="C:\Users\Kadir\Desktop\Formation Control\formation_control\latex\multipl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9828" y="1739146"/>
            <a:ext cx="6371771" cy="4777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 descr="C:\Users\Kadir\Desktop\Seminer\multiple_forma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4645" y="4775199"/>
            <a:ext cx="5575752" cy="15724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 – </a:t>
            </a:r>
            <a:r>
              <a:rPr lang="tr-TR" sz="2000" dirty="0" smtClean="0"/>
              <a:t>Various Formation Shape Trials</a:t>
            </a:r>
            <a:endParaRPr lang="tr-TR" dirty="0"/>
          </a:p>
        </p:txBody>
      </p:sp>
      <p:pic>
        <p:nvPicPr>
          <p:cNvPr id="30724" name="Picture 4" descr="C:\Users\Kadir\Desktop\Seminer\1_Gazeb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2521" y="3077028"/>
            <a:ext cx="4491479" cy="1524001"/>
          </a:xfrm>
          <a:prstGeom prst="rect">
            <a:avLst/>
          </a:prstGeom>
          <a:noFill/>
        </p:spPr>
      </p:pic>
      <p:pic>
        <p:nvPicPr>
          <p:cNvPr id="30725" name="Picture 5" descr="C:\Users\Kadir\Desktop\Seminer\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78628"/>
            <a:ext cx="4563381" cy="1596571"/>
          </a:xfrm>
          <a:prstGeom prst="rect">
            <a:avLst/>
          </a:prstGeom>
          <a:noFill/>
        </p:spPr>
      </p:pic>
      <p:pic>
        <p:nvPicPr>
          <p:cNvPr id="30726" name="Picture 6" descr="C:\Users\Kadir\Desktop\Seminer\2_Gazeb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556" y="1567544"/>
            <a:ext cx="4491479" cy="1509484"/>
          </a:xfrm>
          <a:prstGeom prst="rect">
            <a:avLst/>
          </a:prstGeom>
          <a:noFill/>
        </p:spPr>
      </p:pic>
      <p:pic>
        <p:nvPicPr>
          <p:cNvPr id="30727" name="Picture 7" descr="C:\Users\Kadir\Desktop\Seminer\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567544"/>
            <a:ext cx="4563381" cy="16110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 - </a:t>
            </a:r>
            <a:r>
              <a:rPr lang="tr-TR" sz="2000" dirty="0" smtClean="0"/>
              <a:t>Sensitivity</a:t>
            </a:r>
            <a:endParaRPr lang="tr-TR" dirty="0"/>
          </a:p>
        </p:txBody>
      </p:sp>
      <p:pic>
        <p:nvPicPr>
          <p:cNvPr id="46085" name="Picture 5" descr="C:\Users\Kadir\Desktop\trial_sensitivity\Rectangle_d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6321" y="3490568"/>
            <a:ext cx="4769224" cy="634909"/>
          </a:xfrm>
          <a:prstGeom prst="rect">
            <a:avLst/>
          </a:prstGeom>
          <a:noFill/>
        </p:spPr>
      </p:pic>
      <p:pic>
        <p:nvPicPr>
          <p:cNvPr id="46086" name="Picture 6" descr="C:\Users\Kadir\Desktop\trial_sensitivity\uzu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71890" y="4501503"/>
            <a:ext cx="1790645" cy="2012541"/>
          </a:xfrm>
          <a:prstGeom prst="rect">
            <a:avLst/>
          </a:prstGeom>
          <a:noFill/>
        </p:spPr>
      </p:pic>
      <p:pic>
        <p:nvPicPr>
          <p:cNvPr id="46087" name="Picture 7" descr="C:\Users\Kadir\Desktop\trial_sensitivity\cir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96637" y="510189"/>
            <a:ext cx="2043992" cy="1510166"/>
          </a:xfrm>
          <a:prstGeom prst="rect">
            <a:avLst/>
          </a:prstGeom>
          <a:noFill/>
        </p:spPr>
      </p:pic>
      <p:pic>
        <p:nvPicPr>
          <p:cNvPr id="46088" name="Picture 8" descr="C:\Users\Kadir\Desktop\trial_sensitivity\Rectang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18786" y="2268375"/>
            <a:ext cx="3223654" cy="932299"/>
          </a:xfrm>
          <a:prstGeom prst="rect">
            <a:avLst/>
          </a:prstGeom>
          <a:noFill/>
        </p:spPr>
      </p:pic>
      <p:sp>
        <p:nvSpPr>
          <p:cNvPr id="15" name="Down Arrow 14"/>
          <p:cNvSpPr/>
          <p:nvPr/>
        </p:nvSpPr>
        <p:spPr>
          <a:xfrm>
            <a:off x="7568546" y="2020355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own Arrow 15"/>
          <p:cNvSpPr/>
          <p:nvPr/>
        </p:nvSpPr>
        <p:spPr>
          <a:xfrm>
            <a:off x="7568546" y="3246996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own Arrow 16"/>
          <p:cNvSpPr/>
          <p:nvPr/>
        </p:nvSpPr>
        <p:spPr>
          <a:xfrm>
            <a:off x="7568546" y="4125477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TextBox 17"/>
          <p:cNvSpPr txBox="1"/>
          <p:nvPr/>
        </p:nvSpPr>
        <p:spPr>
          <a:xfrm>
            <a:off x="8384441" y="51018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1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62535" y="239085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2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6800" y="34905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3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84441" y="450677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4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01727" y="2844793"/>
          <a:ext cx="4244594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567"/>
                <a:gridCol w="921195"/>
                <a:gridCol w="1068832"/>
                <a:gridCol w="1524000"/>
              </a:tblGrid>
              <a:tr h="72515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Shape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Area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Perimeter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Topological</a:t>
                      </a:r>
                    </a:p>
                    <a:p>
                      <a:pPr algn="ctr"/>
                      <a:r>
                        <a:rPr lang="tr-TR" sz="1400" dirty="0" smtClean="0"/>
                        <a:t>Mesh </a:t>
                      </a:r>
                    </a:p>
                    <a:p>
                      <a:pPr algn="ctr"/>
                      <a:r>
                        <a:rPr lang="tr-TR" sz="1400" dirty="0" smtClean="0"/>
                        <a:t>Irregularity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1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62,8[m]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2,46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2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82,8[m]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2,96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116,82[m]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3,45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4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128,36[m]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3,95</a:t>
                      </a:r>
                      <a:endParaRPr lang="tr-T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95836" y="1559859"/>
            <a:ext cx="5533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 Mesh irregularities are expected to be increasing at boundary layers due to discontinuties[17]. It is possible  to see this condition with a formation shape dynamically changing its perimeter by keeping its coverage area constant.</a:t>
            </a:r>
            <a:endParaRPr lang="tr-TR" sz="1200" dirty="0">
              <a:latin typeface="Century Gothic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5836" y="5961529"/>
            <a:ext cx="379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smtClean="0">
                <a:latin typeface="Century Gothic" pitchFamily="34" charset="0"/>
              </a:rPr>
              <a:t>*In 2D, circle has the minimum perimeter to cover a fixed area[18], thus it has the lowest irregularity.</a:t>
            </a:r>
            <a:endParaRPr lang="tr-TR" sz="10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 – </a:t>
            </a:r>
            <a:r>
              <a:rPr lang="tr-TR" sz="2000" dirty="0" smtClean="0"/>
              <a:t>Hardware Implementation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491175"/>
            <a:ext cx="789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Hardware applications which </a:t>
            </a:r>
            <a:r>
              <a:rPr lang="en-US" sz="1200" dirty="0" smtClean="0">
                <a:latin typeface="Century Gothic" pitchFamily="34" charset="0"/>
              </a:rPr>
              <a:t>implements the methods discussed in this thesis work are also developed</a:t>
            </a:r>
            <a:endParaRPr lang="tr-TR" sz="1200" dirty="0" smtClean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hardwar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0725" y="2476500"/>
            <a:ext cx="1966057" cy="3430588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2_real_hardwa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7750" y="1878822"/>
            <a:ext cx="2664204" cy="1023905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2_hardwa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91842" y="1752583"/>
            <a:ext cx="2923410" cy="1266842"/>
          </a:xfrm>
          <a:prstGeom prst="rect">
            <a:avLst/>
          </a:prstGeom>
          <a:noFill/>
        </p:spPr>
      </p:pic>
      <p:pic>
        <p:nvPicPr>
          <p:cNvPr id="25605" name="Picture 5" descr="C:\Users\Kadir\Desktop\Seminer\4_real_hardwar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7751" y="3038475"/>
            <a:ext cx="2664204" cy="1009650"/>
          </a:xfrm>
          <a:prstGeom prst="rect">
            <a:avLst/>
          </a:prstGeom>
          <a:noFill/>
        </p:spPr>
      </p:pic>
      <p:pic>
        <p:nvPicPr>
          <p:cNvPr id="25606" name="Picture 6" descr="C:\Users\Kadir\Desktop\Seminer\4_hardwar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91842" y="3019425"/>
            <a:ext cx="2923410" cy="1152525"/>
          </a:xfrm>
          <a:prstGeom prst="rect">
            <a:avLst/>
          </a:prstGeom>
          <a:noFill/>
        </p:spPr>
      </p:pic>
      <p:pic>
        <p:nvPicPr>
          <p:cNvPr id="25607" name="Picture 7" descr="C:\Users\Kadir\Desktop\Seminer\5_hardware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91842" y="4192588"/>
            <a:ext cx="2923410" cy="1143000"/>
          </a:xfrm>
          <a:prstGeom prst="rect">
            <a:avLst/>
          </a:prstGeom>
          <a:noFill/>
        </p:spPr>
      </p:pic>
      <p:pic>
        <p:nvPicPr>
          <p:cNvPr id="25608" name="Picture 8" descr="C:\Users\Kadir\Desktop\Seminer\5_real_hardwar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47750" y="4221164"/>
            <a:ext cx="2664204" cy="969961"/>
          </a:xfrm>
          <a:prstGeom prst="rect">
            <a:avLst/>
          </a:prstGeom>
          <a:noFill/>
        </p:spPr>
      </p:pic>
      <p:pic>
        <p:nvPicPr>
          <p:cNvPr id="25609" name="Picture 9" descr="C:\Users\Kadir\Desktop\Seminer\6_hardwar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91842" y="5335588"/>
            <a:ext cx="2923410" cy="1179512"/>
          </a:xfrm>
          <a:prstGeom prst="rect">
            <a:avLst/>
          </a:prstGeom>
          <a:noFill/>
        </p:spPr>
      </p:pic>
      <p:pic>
        <p:nvPicPr>
          <p:cNvPr id="25611" name="Picture 11" descr="C:\Users\Kadir\Desktop\Seminer\6_real_hardware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47749" y="5383213"/>
            <a:ext cx="2664205" cy="9604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Conclusion</a:t>
            </a:r>
            <a:endParaRPr lang="tr-TR" dirty="0"/>
          </a:p>
        </p:txBody>
      </p:sp>
      <p:sp>
        <p:nvSpPr>
          <p:cNvPr id="9" name="TextBox 8"/>
          <p:cNvSpPr txBox="1"/>
          <p:nvPr/>
        </p:nvSpPr>
        <p:spPr>
          <a:xfrm>
            <a:off x="188686" y="1698171"/>
            <a:ext cx="87811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In this project, we have proposed a complete solution, including localization process and formation control.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We aim to implement a formation control system with heterogenous agents and complex geometrical shapes which are changing dynamically.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have proposed different solutions to the formation control problem and discuss  about their performance.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We make hardware applications to demonstrate that the proposed methods can be implemented in real time applications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Future Works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247650" y="1524000"/>
            <a:ext cx="8229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Hardware implementation will be done with more agents</a:t>
            </a: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use heterogenous agents just to cover different formation shapes. </a:t>
            </a:r>
            <a:r>
              <a:rPr lang="tr-TR" sz="1600" dirty="0" smtClean="0">
                <a:latin typeface="Century Gothic" pitchFamily="34" charset="0"/>
              </a:rPr>
              <a:t>We will try to achieve </a:t>
            </a:r>
            <a:r>
              <a:rPr lang="tr-TR" sz="1600" dirty="0" smtClean="0">
                <a:latin typeface="Century Gothic" pitchFamily="34" charset="0"/>
              </a:rPr>
              <a:t>collaborative tasks, </a:t>
            </a:r>
            <a:r>
              <a:rPr lang="tr-TR" sz="1600" dirty="0" smtClean="0">
                <a:latin typeface="Century Gothic" pitchFamily="34" charset="0"/>
              </a:rPr>
              <a:t>by </a:t>
            </a:r>
            <a:r>
              <a:rPr lang="tr-TR" sz="1600" dirty="0" smtClean="0">
                <a:latin typeface="Century Gothic" pitchFamily="34" charset="0"/>
              </a:rPr>
              <a:t>using different functionalities of the </a:t>
            </a:r>
            <a:r>
              <a:rPr lang="tr-TR" sz="1600" dirty="0" smtClean="0">
                <a:latin typeface="Century Gothic" pitchFamily="34" charset="0"/>
              </a:rPr>
              <a:t>agents</a:t>
            </a:r>
            <a:r>
              <a:rPr lang="tr-TR" sz="1600" dirty="0" smtClean="0">
                <a:latin typeface="Century Gothic" pitchFamily="34" charset="0"/>
              </a:rPr>
              <a:t>.</a:t>
            </a: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Obstacle avoidance is implemented with potential fields. To avoid unwanted equilibrium states, obstacle avoidance feature will be implemented with a more appropriate way (e.g. Tangent bug algorithm).</a:t>
            </a:r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sz="1050" dirty="0" smtClean="0"/>
              <a:t>[1]</a:t>
            </a:r>
            <a:r>
              <a:rPr lang="tr-TR" sz="1050" dirty="0" smtClean="0">
                <a:hlinkClick r:id="rId2"/>
              </a:rPr>
              <a:t> </a:t>
            </a:r>
            <a:r>
              <a:rPr lang="tr-TR" sz="1050" dirty="0" smtClean="0"/>
              <a:t>http://www.eecs.harvard.edu/ssr/projects/progSA/kilobot.html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[2] Martin N, Klupar P, “</a:t>
            </a:r>
            <a:r>
              <a:rPr lang="en-US" sz="1050" dirty="0" err="1" smtClean="0"/>
              <a:t>Techsat</a:t>
            </a:r>
            <a:r>
              <a:rPr lang="en-US" sz="1050" dirty="0" smtClean="0"/>
              <a:t> 21 And Revolutionizing Space</a:t>
            </a:r>
            <a:r>
              <a:rPr lang="tr-TR" sz="1050" dirty="0" smtClean="0"/>
              <a:t> M</a:t>
            </a:r>
            <a:r>
              <a:rPr lang="en-US" sz="1050" dirty="0" err="1" smtClean="0"/>
              <a:t>issions</a:t>
            </a:r>
            <a:r>
              <a:rPr lang="tr-TR" sz="1050" dirty="0" smtClean="0"/>
              <a:t> Using Mıcrosatellıtes”,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[3]</a:t>
            </a:r>
            <a:r>
              <a:rPr lang="tr-TR" sz="1050" dirty="0" smtClean="0">
                <a:hlinkClick r:id="rId3"/>
              </a:rPr>
              <a:t> </a:t>
            </a:r>
            <a:r>
              <a:rPr lang="tr-TR" sz="1050" dirty="0" smtClean="0"/>
              <a:t>http://www.swarmanoid.org/swarmanoid_hardware.php.html</a:t>
            </a:r>
          </a:p>
          <a:p>
            <a:pPr>
              <a:buFont typeface="Arial" pitchFamily="34" charset="0"/>
              <a:buChar char="•"/>
            </a:pPr>
            <a:r>
              <a:rPr lang="en-US" sz="1050" dirty="0" smtClean="0"/>
              <a:t>[</a:t>
            </a:r>
            <a:r>
              <a:rPr lang="tr-TR" sz="1050" dirty="0" smtClean="0"/>
              <a:t>4</a:t>
            </a:r>
            <a:r>
              <a:rPr lang="en-US" sz="1050" dirty="0" smtClean="0"/>
              <a:t>] S </a:t>
            </a:r>
            <a:r>
              <a:rPr lang="en-US" sz="1050" dirty="0" err="1" smtClean="0"/>
              <a:t>Kornienki</a:t>
            </a:r>
            <a:r>
              <a:rPr lang="en-US" sz="1050" dirty="0" smtClean="0"/>
              <a:t>, O. </a:t>
            </a:r>
            <a:r>
              <a:rPr lang="en-US" sz="1050" dirty="0" err="1" smtClean="0"/>
              <a:t>Kornienko</a:t>
            </a:r>
            <a:r>
              <a:rPr lang="en-US" sz="1050" dirty="0" smtClean="0"/>
              <a:t>, and Levi. P. Minimalistic approach towards communication</a:t>
            </a:r>
          </a:p>
          <a:p>
            <a:r>
              <a:rPr lang="en-US" sz="1050" dirty="0" smtClean="0"/>
              <a:t>and perception in </a:t>
            </a:r>
            <a:r>
              <a:rPr lang="en-US" sz="1050" dirty="0" err="1" smtClean="0"/>
              <a:t>microrobotic</a:t>
            </a:r>
            <a:r>
              <a:rPr lang="en-US" sz="1050" dirty="0" smtClean="0"/>
              <a:t> swarms. In IEEE International Conference</a:t>
            </a:r>
            <a:r>
              <a:rPr lang="tr-TR" sz="1050" dirty="0" smtClean="0"/>
              <a:t> </a:t>
            </a:r>
            <a:r>
              <a:rPr lang="en-US" sz="1050" dirty="0" smtClean="0"/>
              <a:t>on Intelligent Robots and Systems, 2005.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[5] Farshad Arvin, John Murray, Licheng Shi, Chun Zhang, and Shigang Yue. Development</a:t>
            </a:r>
          </a:p>
          <a:p>
            <a:r>
              <a:rPr lang="en-US" sz="1050" dirty="0" smtClean="0"/>
              <a:t>of an autonomous micro robot for swarm robotics. In IEEE International</a:t>
            </a:r>
            <a:r>
              <a:rPr lang="tr-TR" sz="1050" dirty="0" smtClean="0"/>
              <a:t> </a:t>
            </a:r>
            <a:r>
              <a:rPr lang="en-US" sz="1050" dirty="0" smtClean="0"/>
              <a:t>Conference on </a:t>
            </a:r>
            <a:r>
              <a:rPr lang="en-US" sz="1050" dirty="0" err="1" smtClean="0"/>
              <a:t>Mechatronics</a:t>
            </a:r>
            <a:r>
              <a:rPr lang="en-US" sz="1050" dirty="0" smtClean="0"/>
              <a:t> and Automation, 2014.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[6]</a:t>
            </a:r>
            <a:r>
              <a:rPr lang="it-IT" sz="1050" dirty="0" smtClean="0"/>
              <a:t>Touraj Soleymani, Vito Trianni, Michael Bonani, Francesco Mondada, and</a:t>
            </a:r>
            <a:r>
              <a:rPr lang="tr-TR" sz="1050" dirty="0" smtClean="0"/>
              <a:t> </a:t>
            </a:r>
            <a:r>
              <a:rPr lang="en-US" sz="1050" dirty="0" smtClean="0"/>
              <a:t>Marco </a:t>
            </a:r>
            <a:r>
              <a:rPr lang="en-US" sz="1050" dirty="0" err="1" smtClean="0"/>
              <a:t>Dorigo</a:t>
            </a:r>
            <a:r>
              <a:rPr lang="en-US" sz="1050" dirty="0" smtClean="0"/>
              <a:t>. Bio-inspired construction with mobile robots and compliant</a:t>
            </a:r>
            <a:r>
              <a:rPr lang="tr-TR" sz="1050" dirty="0" smtClean="0"/>
              <a:t> </a:t>
            </a:r>
            <a:r>
              <a:rPr lang="en-US" sz="1050" dirty="0" smtClean="0"/>
              <a:t>pockets. Robotics and </a:t>
            </a:r>
            <a:r>
              <a:rPr lang="en-US" sz="1050" dirty="0" err="1" smtClean="0"/>
              <a:t>Autonomus</a:t>
            </a:r>
            <a:r>
              <a:rPr lang="en-US" sz="1050" dirty="0" smtClean="0"/>
              <a:t> Systems, 74:340–350, 2015.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[7] Roderich Grof, Michael Bonani, Mondada Francesco, and Marco Dorigo. Autonomous</a:t>
            </a:r>
          </a:p>
          <a:p>
            <a:r>
              <a:rPr lang="en-US" sz="1050" dirty="0" smtClean="0"/>
              <a:t>self-assembly in a swarm-bot. 22:1115–1130, 2006.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[8]</a:t>
            </a:r>
            <a:r>
              <a:rPr lang="en-US" sz="1050" dirty="0" smtClean="0"/>
              <a:t> S.P. </a:t>
            </a:r>
            <a:r>
              <a:rPr lang="en-US" sz="1050" dirty="0" err="1" smtClean="0"/>
              <a:t>Hou</a:t>
            </a:r>
            <a:r>
              <a:rPr lang="en-US" sz="1050" dirty="0" smtClean="0"/>
              <a:t>, C.C. </a:t>
            </a:r>
            <a:r>
              <a:rPr lang="en-US" sz="1050" dirty="0" err="1" smtClean="0"/>
              <a:t>Cheah</a:t>
            </a:r>
            <a:r>
              <a:rPr lang="en-US" sz="1050" dirty="0" smtClean="0"/>
              <a:t>, and J.J.E. </a:t>
            </a:r>
            <a:r>
              <a:rPr lang="en-US" sz="1050" dirty="0" err="1" smtClean="0"/>
              <a:t>Slotine</a:t>
            </a:r>
            <a:r>
              <a:rPr lang="en-US" sz="1050" dirty="0" smtClean="0"/>
              <a:t>. Dynamic region following </a:t>
            </a:r>
            <a:r>
              <a:rPr lang="en-US" sz="1050" dirty="0" err="1" smtClean="0"/>
              <a:t>formationcontrol</a:t>
            </a:r>
            <a:r>
              <a:rPr lang="en-US" sz="1050" dirty="0" smtClean="0"/>
              <a:t> for a swarm of robots. In ICRA, 2009.</a:t>
            </a:r>
            <a:r>
              <a:rPr lang="tr-TR" sz="1050" dirty="0" smtClean="0"/>
              <a:t> 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[9]</a:t>
            </a:r>
            <a:r>
              <a:rPr lang="en-US" sz="1050" dirty="0" smtClean="0"/>
              <a:t> </a:t>
            </a:r>
            <a:r>
              <a:rPr lang="en-US" sz="1050" dirty="0" err="1" smtClean="0"/>
              <a:t>Samitha</a:t>
            </a:r>
            <a:r>
              <a:rPr lang="en-US" sz="1050" dirty="0" smtClean="0"/>
              <a:t> </a:t>
            </a:r>
            <a:r>
              <a:rPr lang="en-US" sz="1050" dirty="0" err="1" smtClean="0"/>
              <a:t>Ekanayake</a:t>
            </a:r>
            <a:r>
              <a:rPr lang="en-US" sz="1050" dirty="0" smtClean="0"/>
              <a:t> and </a:t>
            </a:r>
            <a:r>
              <a:rPr lang="en-US" sz="1050" dirty="0" err="1" smtClean="0"/>
              <a:t>Pubudu</a:t>
            </a:r>
            <a:r>
              <a:rPr lang="en-US" sz="1050" dirty="0" smtClean="0"/>
              <a:t> </a:t>
            </a:r>
            <a:r>
              <a:rPr lang="en-US" sz="1050" dirty="0" err="1" smtClean="0"/>
              <a:t>Pathirana</a:t>
            </a:r>
            <a:r>
              <a:rPr lang="en-US" sz="1050" dirty="0" smtClean="0"/>
              <a:t>. Formations of robotic swarm: An</a:t>
            </a:r>
            <a:r>
              <a:rPr lang="tr-TR" sz="1050" dirty="0" smtClean="0"/>
              <a:t> </a:t>
            </a:r>
            <a:r>
              <a:rPr lang="en-US" sz="1050" dirty="0" smtClean="0"/>
              <a:t>artificial force based approach. International Journal of Advanced Robotic Systems,</a:t>
            </a:r>
            <a:r>
              <a:rPr lang="tr-TR" sz="1050" dirty="0" smtClean="0"/>
              <a:t>7:173–190, 2010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[10] http://electronicdesign.com/systems/advanced-robots-swarm-nyc-s-museum-math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[11]</a:t>
            </a:r>
            <a:r>
              <a:rPr lang="de-DE" sz="1050" dirty="0" smtClean="0"/>
              <a:t> Aveek Das, Rafael Fierro, Vijay Kumar, James Ostrowski, John Spletzer, and</a:t>
            </a:r>
            <a:r>
              <a:rPr lang="tr-TR" sz="1050" dirty="0" smtClean="0"/>
              <a:t> </a:t>
            </a:r>
            <a:r>
              <a:rPr lang="en-US" sz="1050" dirty="0" smtClean="0"/>
              <a:t>Camilla Taylor. A vision-based formation control framework. IEEE Transactions</a:t>
            </a:r>
            <a:r>
              <a:rPr lang="tr-TR" sz="1050" dirty="0" smtClean="0"/>
              <a:t> </a:t>
            </a:r>
            <a:r>
              <a:rPr lang="en-US" sz="1050" dirty="0" smtClean="0"/>
              <a:t>on Robotics and Automation, 18:813–825, 2002.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[12] Kenji Shimada and David Gossard. Bubble mesh: Automated triangular meshing </a:t>
            </a:r>
            <a:r>
              <a:rPr lang="en-US" sz="1050" dirty="0" smtClean="0"/>
              <a:t>of non-manifold geometry by sphere packing. In ACM Symposium on Solid</a:t>
            </a:r>
            <a:r>
              <a:rPr lang="tr-TR" sz="1050" dirty="0" smtClean="0"/>
              <a:t> Modeling and Applications, 1995.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[13]</a:t>
            </a:r>
            <a:r>
              <a:rPr lang="en-US" sz="1050" dirty="0" smtClean="0"/>
              <a:t>John Shier and Paul Bourke. An algorithm for random fractal filling of space.</a:t>
            </a:r>
            <a:r>
              <a:rPr lang="de-DE" sz="1050" dirty="0" smtClean="0"/>
              <a:t>Computer Graphics Forum, 32:89–97, 2013.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[14]</a:t>
            </a:r>
            <a:r>
              <a:rPr lang="en-US" sz="1050" dirty="0" smtClean="0"/>
              <a:t> Mark Berg, </a:t>
            </a:r>
            <a:r>
              <a:rPr lang="en-US" sz="1050" dirty="0" err="1" smtClean="0"/>
              <a:t>Otfried</a:t>
            </a:r>
            <a:r>
              <a:rPr lang="en-US" sz="1050" dirty="0" smtClean="0"/>
              <a:t> Cheong, </a:t>
            </a:r>
            <a:r>
              <a:rPr lang="en-US" sz="1050" dirty="0" err="1" smtClean="0"/>
              <a:t>Kreveld</a:t>
            </a:r>
            <a:r>
              <a:rPr lang="en-US" sz="1050" dirty="0" smtClean="0"/>
              <a:t>. Marc, and Marc </a:t>
            </a:r>
            <a:r>
              <a:rPr lang="en-US" sz="1050" dirty="0" err="1" smtClean="0"/>
              <a:t>Overmars</a:t>
            </a:r>
            <a:r>
              <a:rPr lang="en-US" sz="1050" dirty="0" smtClean="0"/>
              <a:t>. Computational</a:t>
            </a:r>
            <a:r>
              <a:rPr lang="tr-TR" sz="1050" dirty="0" smtClean="0"/>
              <a:t>Geometry. Springer, 1998.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[15]  https://nevraa.wordpress.com/2012/08/08/dijkstra-algoritmasi-ile-en-kisa-yol-bulma/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[16] Jop Frederik Sibeyn. Graph algorithms. https://www8.cs.umu.se/ jopsi/dinf504/</a:t>
            </a:r>
            <a:r>
              <a:rPr lang="en-US" sz="1050" dirty="0" smtClean="0"/>
              <a:t>chap14.shtml, last visited on April 2016.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[17] Richard, Pletcher and John C. Tannehill, Computational Fluid  Mechanics and Heat Transfer, Third Edition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[18] B.V. Ramana, Higher Engineering Mathematics, The McGraw Hill Companies </a:t>
            </a:r>
          </a:p>
          <a:p>
            <a:pPr>
              <a:buFont typeface="Arial" pitchFamily="34" charset="0"/>
              <a:buChar char="•"/>
            </a:pPr>
            <a:endParaRPr lang="tr-TR" sz="1050" dirty="0" smtClean="0"/>
          </a:p>
          <a:p>
            <a:endParaRPr lang="tr-TR" sz="1050" dirty="0" smtClean="0"/>
          </a:p>
          <a:p>
            <a:r>
              <a:rPr lang="tr-TR" sz="1050" dirty="0" smtClean="0"/>
              <a:t>                           </a:t>
            </a:r>
            <a:endParaRPr lang="tr-TR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83547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2240" y="2057893"/>
            <a:ext cx="1855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Velocity Controller</a:t>
            </a:r>
            <a:endParaRPr lang="tr-TR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254878" y="2659086"/>
            <a:ext cx="5460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/>
              <a:t>The dynamical system of agents  is augmented with an artificial error state, to design an </a:t>
            </a:r>
            <a:r>
              <a:rPr lang="tr-TR" sz="1400" dirty="0"/>
              <a:t>State feedback with LQR controller;</a:t>
            </a:r>
          </a:p>
          <a:p>
            <a:endParaRPr lang="tr-TR" sz="1400" dirty="0"/>
          </a:p>
        </p:txBody>
      </p:sp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391" y="3573744"/>
            <a:ext cx="2976114" cy="454684"/>
          </a:xfrm>
          <a:prstGeom prst="rect">
            <a:avLst/>
          </a:prstGeom>
          <a:noFill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00691" y="3536255"/>
            <a:ext cx="1268082" cy="4086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88742" y="4182237"/>
            <a:ext cx="4149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Q and R matrices used in solving Riccati equations,</a:t>
            </a:r>
          </a:p>
        </p:txBody>
      </p:sp>
      <p:pic>
        <p:nvPicPr>
          <p:cNvPr id="37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9110" y="4535120"/>
            <a:ext cx="4233460" cy="491705"/>
          </a:xfrm>
          <a:prstGeom prst="rect">
            <a:avLst/>
          </a:prstGeom>
          <a:noFill/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4402" y="4623516"/>
            <a:ext cx="1811548" cy="374378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254878" y="5248238"/>
            <a:ext cx="704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where,</a:t>
            </a:r>
          </a:p>
        </p:txBody>
      </p:sp>
      <p:pic>
        <p:nvPicPr>
          <p:cNvPr id="40" name="Picture 1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483" y="6038239"/>
            <a:ext cx="2971718" cy="221770"/>
          </a:xfrm>
          <a:prstGeom prst="rect">
            <a:avLst/>
          </a:prstGeom>
          <a:noFill/>
        </p:spPr>
      </p:pic>
      <p:pic>
        <p:nvPicPr>
          <p:cNvPr id="41" name="Picture 2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2042" y="5773667"/>
            <a:ext cx="2191108" cy="2374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257174" y="59801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2)Route Table Determination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544512" y="1722437"/>
            <a:ext cx="6689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 DSDV is a table driven routing scheme based on </a:t>
            </a:r>
            <a:r>
              <a:rPr lang="en-US" sz="1600" dirty="0" err="1" smtClean="0"/>
              <a:t>Bellma</a:t>
            </a:r>
            <a:r>
              <a:rPr lang="tr-TR" sz="1600" dirty="0" smtClean="0"/>
              <a:t>n</a:t>
            </a:r>
            <a:r>
              <a:rPr lang="en-US" sz="1600" dirty="0" smtClean="0"/>
              <a:t> Ford algorithm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Used</a:t>
            </a:r>
            <a:r>
              <a:rPr lang="tr-TR" sz="1600" dirty="0" smtClean="0"/>
              <a:t> to create</a:t>
            </a:r>
            <a:r>
              <a:rPr lang="en-US" sz="1600" dirty="0" smtClean="0"/>
              <a:t> wireless mesh networks and ad-hoc mobile networks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Solves routing loop problem in </a:t>
            </a:r>
            <a:r>
              <a:rPr lang="tr-TR" sz="1600" dirty="0" smtClean="0"/>
              <a:t>route table algorithms</a:t>
            </a:r>
            <a:endParaRPr lang="en-US" sz="1600" dirty="0" smtClean="0"/>
          </a:p>
        </p:txBody>
      </p:sp>
      <p:grpSp>
        <p:nvGrpSpPr>
          <p:cNvPr id="3" name="Group 6"/>
          <p:cNvGrpSpPr/>
          <p:nvPr/>
        </p:nvGrpSpPr>
        <p:grpSpPr>
          <a:xfrm>
            <a:off x="68263" y="4610417"/>
            <a:ext cx="3733799" cy="1887857"/>
            <a:chOff x="620712" y="4465637"/>
            <a:chExt cx="3860265" cy="1887857"/>
          </a:xfrm>
        </p:grpSpPr>
        <p:grpSp>
          <p:nvGrpSpPr>
            <p:cNvPr id="7" name="Group 19"/>
            <p:cNvGrpSpPr/>
            <p:nvPr/>
          </p:nvGrpSpPr>
          <p:grpSpPr>
            <a:xfrm>
              <a:off x="620712" y="5303837"/>
              <a:ext cx="355065" cy="363857"/>
              <a:chOff x="1085617" y="4809368"/>
              <a:chExt cx="355065" cy="363857"/>
            </a:xfrm>
          </p:grpSpPr>
          <p:sp>
            <p:nvSpPr>
              <p:cNvPr id="4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41" name="TextBox 4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tr-TR" sz="1200" dirty="0"/>
              </a:p>
            </p:txBody>
          </p:sp>
        </p:grpSp>
        <p:grpSp>
          <p:nvGrpSpPr>
            <p:cNvPr id="8" name="Group 21"/>
            <p:cNvGrpSpPr/>
            <p:nvPr/>
          </p:nvGrpSpPr>
          <p:grpSpPr>
            <a:xfrm>
              <a:off x="1611312" y="5456237"/>
              <a:ext cx="355065" cy="363857"/>
              <a:chOff x="1085617" y="4809368"/>
              <a:chExt cx="355065" cy="363857"/>
            </a:xfrm>
          </p:grpSpPr>
          <p:sp>
            <p:nvSpPr>
              <p:cNvPr id="3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9" name="TextBox 3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</a:t>
                </a:r>
                <a:endParaRPr lang="tr-TR" sz="1200" dirty="0"/>
              </a:p>
            </p:txBody>
          </p:sp>
        </p:grpSp>
        <p:grpSp>
          <p:nvGrpSpPr>
            <p:cNvPr id="9" name="Group 24"/>
            <p:cNvGrpSpPr/>
            <p:nvPr/>
          </p:nvGrpSpPr>
          <p:grpSpPr>
            <a:xfrm>
              <a:off x="2297112" y="5989637"/>
              <a:ext cx="355065" cy="363857"/>
              <a:chOff x="1085617" y="4809368"/>
              <a:chExt cx="355065" cy="363857"/>
            </a:xfrm>
          </p:grpSpPr>
          <p:sp>
            <p:nvSpPr>
              <p:cNvPr id="3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7" name="TextBox 3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8</a:t>
                </a:r>
                <a:endParaRPr lang="tr-TR" sz="1200" dirty="0"/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3287712" y="5761037"/>
              <a:ext cx="355065" cy="363857"/>
              <a:chOff x="1085617" y="4809368"/>
              <a:chExt cx="355065" cy="363857"/>
            </a:xfrm>
          </p:grpSpPr>
          <p:sp>
            <p:nvSpPr>
              <p:cNvPr id="34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5" name="TextBox 34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7</a:t>
                </a:r>
                <a:endParaRPr lang="tr-TR" sz="1200" dirty="0"/>
              </a:p>
            </p:txBody>
          </p:sp>
        </p:grpSp>
        <p:grpSp>
          <p:nvGrpSpPr>
            <p:cNvPr id="11" name="Group 30"/>
            <p:cNvGrpSpPr/>
            <p:nvPr/>
          </p:nvGrpSpPr>
          <p:grpSpPr>
            <a:xfrm>
              <a:off x="4125912" y="5151437"/>
              <a:ext cx="355065" cy="363857"/>
              <a:chOff x="1085617" y="4809368"/>
              <a:chExt cx="355065" cy="363857"/>
            </a:xfrm>
          </p:grpSpPr>
          <p:sp>
            <p:nvSpPr>
              <p:cNvPr id="32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3" name="TextBox 32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6</a:t>
                </a:r>
                <a:endParaRPr lang="tr-TR" sz="1200" dirty="0"/>
              </a:p>
            </p:txBody>
          </p:sp>
        </p:grpSp>
        <p:grpSp>
          <p:nvGrpSpPr>
            <p:cNvPr id="12" name="Group 33"/>
            <p:cNvGrpSpPr/>
            <p:nvPr/>
          </p:nvGrpSpPr>
          <p:grpSpPr>
            <a:xfrm>
              <a:off x="3516312" y="4465637"/>
              <a:ext cx="355065" cy="363857"/>
              <a:chOff x="1085617" y="4809368"/>
              <a:chExt cx="355065" cy="363857"/>
            </a:xfrm>
          </p:grpSpPr>
          <p:sp>
            <p:nvSpPr>
              <p:cNvPr id="3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1" name="TextBox 3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5</a:t>
                </a:r>
                <a:endParaRPr lang="tr-TR" sz="1200" dirty="0"/>
              </a:p>
            </p:txBody>
          </p:sp>
        </p:grpSp>
        <p:grpSp>
          <p:nvGrpSpPr>
            <p:cNvPr id="13" name="Group 36"/>
            <p:cNvGrpSpPr/>
            <p:nvPr/>
          </p:nvGrpSpPr>
          <p:grpSpPr>
            <a:xfrm>
              <a:off x="2601912" y="4922837"/>
              <a:ext cx="355065" cy="363857"/>
              <a:chOff x="1085617" y="4809368"/>
              <a:chExt cx="355065" cy="363857"/>
            </a:xfrm>
          </p:grpSpPr>
          <p:sp>
            <p:nvSpPr>
              <p:cNvPr id="2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9" name="TextBox 2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4</a:t>
                </a:r>
                <a:endParaRPr lang="tr-TR" sz="1200" dirty="0"/>
              </a:p>
            </p:txBody>
          </p:sp>
        </p:grpSp>
        <p:grpSp>
          <p:nvGrpSpPr>
            <p:cNvPr id="14" name="Group 39"/>
            <p:cNvGrpSpPr/>
            <p:nvPr/>
          </p:nvGrpSpPr>
          <p:grpSpPr>
            <a:xfrm>
              <a:off x="1611312" y="4541837"/>
              <a:ext cx="355065" cy="363857"/>
              <a:chOff x="1085617" y="4809368"/>
              <a:chExt cx="355065" cy="363857"/>
            </a:xfrm>
          </p:grpSpPr>
          <p:sp>
            <p:nvSpPr>
              <p:cNvPr id="2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7" name="TextBox 2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3</a:t>
                </a:r>
                <a:endParaRPr lang="tr-TR" sz="1200" dirty="0"/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 flipV="1">
              <a:off x="925512" y="4861877"/>
              <a:ext cx="762000" cy="5181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40" idx="6"/>
              <a:endCxn id="38" idx="2"/>
            </p:cNvCxnSpPr>
            <p:nvPr/>
          </p:nvCxnSpPr>
          <p:spPr>
            <a:xfrm>
              <a:off x="975777" y="5485766"/>
              <a:ext cx="635535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8" idx="6"/>
            </p:cNvCxnSpPr>
            <p:nvPr/>
          </p:nvCxnSpPr>
          <p:spPr>
            <a:xfrm flipV="1">
              <a:off x="1966377" y="5227637"/>
              <a:ext cx="711735" cy="4105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28" idx="2"/>
            </p:cNvCxnSpPr>
            <p:nvPr/>
          </p:nvCxnSpPr>
          <p:spPr>
            <a:xfrm>
              <a:off x="1916112" y="4831397"/>
              <a:ext cx="685800" cy="2733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30" idx="3"/>
            </p:cNvCxnSpPr>
            <p:nvPr/>
          </p:nvCxnSpPr>
          <p:spPr>
            <a:xfrm flipV="1">
              <a:off x="2906712" y="4776208"/>
              <a:ext cx="661598" cy="2228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4" idx="6"/>
            </p:cNvCxnSpPr>
            <p:nvPr/>
          </p:nvCxnSpPr>
          <p:spPr>
            <a:xfrm flipV="1">
              <a:off x="3642777" y="5456237"/>
              <a:ext cx="559335" cy="486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6" idx="6"/>
            </p:cNvCxnSpPr>
            <p:nvPr/>
          </p:nvCxnSpPr>
          <p:spPr>
            <a:xfrm flipV="1">
              <a:off x="2652177" y="6065837"/>
              <a:ext cx="711735" cy="105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8" idx="5"/>
            </p:cNvCxnSpPr>
            <p:nvPr/>
          </p:nvCxnSpPr>
          <p:spPr>
            <a:xfrm rot="16200000" flipH="1">
              <a:off x="1944801" y="5736385"/>
              <a:ext cx="329509" cy="3903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34" idx="1"/>
            </p:cNvCxnSpPr>
            <p:nvPr/>
          </p:nvCxnSpPr>
          <p:spPr>
            <a:xfrm rot="16200000" flipH="1">
              <a:off x="2822248" y="5296861"/>
              <a:ext cx="525726" cy="5091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744912" y="4831397"/>
              <a:ext cx="457200" cy="3962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77787" y="2873057"/>
          <a:ext cx="3809999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473"/>
                <a:gridCol w="802105"/>
                <a:gridCol w="868947"/>
                <a:gridCol w="1069474"/>
              </a:tblGrid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Destination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Next Hop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Metric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 smtClean="0"/>
                        <a:t>Dest</a:t>
                      </a:r>
                      <a:r>
                        <a:rPr lang="en-US" sz="1000" b="1" dirty="0" smtClean="0"/>
                        <a:t>. Seq.</a:t>
                      </a:r>
                      <a:r>
                        <a:rPr lang="en-US" sz="1000" b="1" baseline="0" dirty="0" smtClean="0"/>
                        <a:t> No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123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516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212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168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6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372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7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432</a:t>
                      </a:r>
                      <a:endParaRPr lang="tr-TR" sz="1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1182687" y="2598737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Route table for agent 2</a:t>
            </a:r>
            <a:endParaRPr lang="tr-TR" sz="1200" b="1" u="sng" dirty="0"/>
          </a:p>
        </p:txBody>
      </p:sp>
      <p:graphicFrame>
        <p:nvGraphicFramePr>
          <p:cNvPr id="44" name="Group 22"/>
          <p:cNvGraphicFramePr>
            <a:graphicFrameLocks noGrp="1"/>
          </p:cNvGraphicFramePr>
          <p:nvPr/>
        </p:nvGraphicFramePr>
        <p:xfrm>
          <a:off x="4278312" y="5122862"/>
          <a:ext cx="1371600" cy="57150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2017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Group 22"/>
          <p:cNvGraphicFramePr>
            <a:graphicFrameLocks noGrp="1"/>
          </p:cNvGraphicFramePr>
          <p:nvPr/>
        </p:nvGraphicFramePr>
        <p:xfrm>
          <a:off x="7478712" y="51838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2, 4, 6,..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Group 22"/>
          <p:cNvGraphicFramePr>
            <a:graphicFrameLocks noGrp="1"/>
          </p:cNvGraphicFramePr>
          <p:nvPr/>
        </p:nvGraphicFramePr>
        <p:xfrm>
          <a:off x="5878512" y="51457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15" name="Group 46"/>
          <p:cNvGrpSpPr/>
          <p:nvPr/>
        </p:nvGrpSpPr>
        <p:grpSpPr>
          <a:xfrm>
            <a:off x="4354512" y="3263582"/>
            <a:ext cx="4775438" cy="1783080"/>
            <a:chOff x="5215572" y="4084637"/>
            <a:chExt cx="4775438" cy="1783080"/>
          </a:xfrm>
        </p:grpSpPr>
        <p:sp>
          <p:nvSpPr>
            <p:cNvPr id="48" name="Oval 47"/>
            <p:cNvSpPr/>
            <p:nvPr/>
          </p:nvSpPr>
          <p:spPr>
            <a:xfrm>
              <a:off x="52689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9" name="Oval 48"/>
            <p:cNvSpPr/>
            <p:nvPr/>
          </p:nvSpPr>
          <p:spPr>
            <a:xfrm>
              <a:off x="69453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0" name="Oval 49"/>
            <p:cNvSpPr/>
            <p:nvPr/>
          </p:nvSpPr>
          <p:spPr>
            <a:xfrm>
              <a:off x="85455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Oval 50"/>
            <p:cNvSpPr/>
            <p:nvPr/>
          </p:nvSpPr>
          <p:spPr>
            <a:xfrm>
              <a:off x="97647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52" name="Straight Connector 51"/>
            <p:cNvCxnSpPr>
              <a:stCxn id="48" idx="6"/>
              <a:endCxn id="49" idx="2"/>
            </p:cNvCxnSpPr>
            <p:nvPr/>
          </p:nvCxnSpPr>
          <p:spPr>
            <a:xfrm>
              <a:off x="5421312" y="5761037"/>
              <a:ext cx="15240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097712" y="5759449"/>
              <a:ext cx="14478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51" idx="2"/>
            </p:cNvCxnSpPr>
            <p:nvPr/>
          </p:nvCxnSpPr>
          <p:spPr>
            <a:xfrm>
              <a:off x="8556625" y="5761037"/>
              <a:ext cx="1208087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155112" y="5684837"/>
              <a:ext cx="304800" cy="1524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0800000" flipV="1">
              <a:off x="9132252" y="5639117"/>
              <a:ext cx="304800" cy="2286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215572" y="545623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A</a:t>
              </a:r>
              <a:endParaRPr lang="tr-TR" sz="11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703752" y="547909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D</a:t>
              </a:r>
              <a:endParaRPr lang="tr-TR" sz="11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84552" y="548671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C</a:t>
              </a:r>
              <a:endParaRPr lang="tr-TR" sz="11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887048" y="546894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</a:t>
              </a:r>
              <a:endParaRPr lang="tr-TR" sz="1100" dirty="0"/>
            </a:p>
          </p:txBody>
        </p:sp>
        <p:grpSp>
          <p:nvGrpSpPr>
            <p:cNvPr id="47" name="Group 143"/>
            <p:cNvGrpSpPr/>
            <p:nvPr/>
          </p:nvGrpSpPr>
          <p:grpSpPr>
            <a:xfrm>
              <a:off x="5573712" y="5072707"/>
              <a:ext cx="1447800" cy="261610"/>
              <a:chOff x="5573712" y="5072707"/>
              <a:chExt cx="1447800" cy="261610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1" name="Group 160"/>
            <p:cNvGrpSpPr/>
            <p:nvPr/>
          </p:nvGrpSpPr>
          <p:grpSpPr>
            <a:xfrm>
              <a:off x="7272972" y="5075237"/>
              <a:ext cx="1447800" cy="261610"/>
              <a:chOff x="7272972" y="5075237"/>
              <a:chExt cx="1447800" cy="261610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 rot="10800000">
                <a:off x="7272972" y="530636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7608252" y="507523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2" name="Group 147"/>
            <p:cNvGrpSpPr/>
            <p:nvPr/>
          </p:nvGrpSpPr>
          <p:grpSpPr>
            <a:xfrm>
              <a:off x="7173912" y="4694237"/>
              <a:ext cx="1447800" cy="261610"/>
              <a:chOff x="5573712" y="5072707"/>
              <a:chExt cx="1447800" cy="261610"/>
            </a:xfrm>
          </p:grpSpPr>
          <p:cxnSp>
            <p:nvCxnSpPr>
              <p:cNvPr id="72" name="Straight Arrow Connector 71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(D,3)</a:t>
                </a:r>
                <a:endParaRPr lang="tr-TR" sz="1100" dirty="0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7608252" y="4389437"/>
              <a:ext cx="4972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(D,4)</a:t>
              </a:r>
              <a:endParaRPr lang="tr-TR" sz="1100" dirty="0"/>
            </a:p>
          </p:txBody>
        </p:sp>
        <p:grpSp>
          <p:nvGrpSpPr>
            <p:cNvPr id="63" name="Group 153"/>
            <p:cNvGrpSpPr/>
            <p:nvPr/>
          </p:nvGrpSpPr>
          <p:grpSpPr>
            <a:xfrm>
              <a:off x="5573712" y="4389437"/>
              <a:ext cx="1447800" cy="261610"/>
              <a:chOff x="5573712" y="5072707"/>
              <a:chExt cx="1447800" cy="261610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(D,4)</a:t>
                </a:r>
                <a:endParaRPr lang="tr-TR" sz="1100" dirty="0"/>
              </a:p>
            </p:txBody>
          </p:sp>
        </p:grpSp>
        <p:grpSp>
          <p:nvGrpSpPr>
            <p:cNvPr id="65" name="Group 156"/>
            <p:cNvGrpSpPr/>
            <p:nvPr/>
          </p:nvGrpSpPr>
          <p:grpSpPr>
            <a:xfrm>
              <a:off x="7173912" y="4084637"/>
              <a:ext cx="1447800" cy="261610"/>
              <a:chOff x="5573712" y="5072707"/>
              <a:chExt cx="1447800" cy="261610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(D,5)</a:t>
                </a:r>
                <a:endParaRPr lang="tr-TR" sz="1100" dirty="0"/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 rot="10800000">
              <a:off x="7280592" y="4618037"/>
              <a:ext cx="1447800" cy="1588"/>
            </a:xfrm>
            <a:prstGeom prst="straightConnector1">
              <a:avLst/>
            </a:prstGeom>
            <a:ln w="15875">
              <a:prstDash val="dash"/>
              <a:tailEnd type="arrow"/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5962332" y="2615882"/>
            <a:ext cx="1848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Routing Loop Problem</a:t>
            </a:r>
            <a:endParaRPr lang="tr-TR" sz="1200" b="1" u="sng" dirty="0"/>
          </a:p>
        </p:txBody>
      </p:sp>
      <p:cxnSp>
        <p:nvCxnSpPr>
          <p:cNvPr id="80" name="Straight Connector 79"/>
          <p:cNvCxnSpPr/>
          <p:nvPr/>
        </p:nvCxnSpPr>
        <p:spPr>
          <a:xfrm rot="16200000" flipH="1">
            <a:off x="2283619" y="4466114"/>
            <a:ext cx="370046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Introduction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This thesis work focuses on dynamic adaptation to achieve changes in formation of</a:t>
            </a:r>
            <a:r>
              <a:rPr lang="tr-TR" dirty="0" smtClean="0"/>
              <a:t> </a:t>
            </a:r>
            <a:r>
              <a:rPr lang="en-US" dirty="0" smtClean="0"/>
              <a:t>swarms consisting of </a:t>
            </a:r>
            <a:r>
              <a:rPr lang="en-US" dirty="0" err="1" smtClean="0"/>
              <a:t>heterogenous</a:t>
            </a:r>
            <a:r>
              <a:rPr lang="en-US" dirty="0" smtClean="0"/>
              <a:t> mobile robots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6" name="Picture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1599" y="2857499"/>
            <a:ext cx="326231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00762" y="2857499"/>
            <a:ext cx="2967038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699621" y="2857499"/>
            <a:ext cx="209718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1599" y="449295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[1]</a:t>
            </a:r>
            <a:endParaRPr lang="tr-TR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699621" y="4492952"/>
            <a:ext cx="343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[2]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6100762" y="4477563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[3]</a:t>
            </a:r>
            <a:endParaRPr lang="tr-TR" sz="1050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59962" y="1897143"/>
            <a:ext cx="2166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/>
              <a:t>Return to Home </a:t>
            </a:r>
            <a:r>
              <a:rPr lang="tr-TR" sz="1600" u="sng" dirty="0" smtClean="0"/>
              <a:t>Mode</a:t>
            </a:r>
            <a:endParaRPr lang="tr-TR" sz="1600" u="sng" dirty="0"/>
          </a:p>
        </p:txBody>
      </p:sp>
      <p:grpSp>
        <p:nvGrpSpPr>
          <p:cNvPr id="3" name="Group 5"/>
          <p:cNvGrpSpPr/>
          <p:nvPr/>
        </p:nvGrpSpPr>
        <p:grpSpPr>
          <a:xfrm>
            <a:off x="685800" y="2430543"/>
            <a:ext cx="7734820" cy="3423033"/>
            <a:chOff x="1458912" y="2103437"/>
            <a:chExt cx="7734820" cy="3423033"/>
          </a:xfrm>
        </p:grpSpPr>
        <p:grpSp>
          <p:nvGrpSpPr>
            <p:cNvPr id="6" name="Group 19"/>
            <p:cNvGrpSpPr/>
            <p:nvPr/>
          </p:nvGrpSpPr>
          <p:grpSpPr>
            <a:xfrm>
              <a:off x="5954712" y="2484437"/>
              <a:ext cx="2819400" cy="3042033"/>
              <a:chOff x="5954712" y="3398837"/>
              <a:chExt cx="2362200" cy="2127633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5954712" y="39322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163014" y="434954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579617" y="4558198"/>
                <a:ext cx="347170" cy="3477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551693" y="4140891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412825" y="490595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926787" y="5114609"/>
                <a:ext cx="277736" cy="2782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6579617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>
                <a:off x="7135089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759994" y="4766852"/>
                <a:ext cx="347170" cy="2086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204523" y="4627750"/>
                <a:ext cx="208302" cy="1391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5954712" y="33988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3363912" y="3932237"/>
              <a:ext cx="533400" cy="5068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9" name="Oval 8"/>
            <p:cNvSpPr/>
            <p:nvPr/>
          </p:nvSpPr>
          <p:spPr>
            <a:xfrm>
              <a:off x="3592512" y="4922837"/>
              <a:ext cx="533400" cy="50680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0800000">
              <a:off x="2601912" y="41608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458912" y="3932237"/>
              <a:ext cx="11271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real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10800000">
              <a:off x="2830512" y="52276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35112" y="4999037"/>
              <a:ext cx="13163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wrong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202112" y="4694237"/>
              <a:ext cx="1143000" cy="30480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85932" y="4907597"/>
              <a:ext cx="17011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Estimated movement to </a:t>
              </a:r>
            </a:p>
            <a:p>
              <a:pPr algn="ctr"/>
              <a:r>
                <a:rPr lang="en-US" sz="1100" dirty="0" smtClean="0"/>
                <a:t>the formation center</a:t>
              </a:r>
              <a:endParaRPr lang="tr-TR" sz="11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4125912" y="3779837"/>
              <a:ext cx="1219200" cy="382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653472" y="3602047"/>
              <a:ext cx="1641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Movement in real world</a:t>
              </a:r>
              <a:endParaRPr lang="tr-TR" sz="11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7326312" y="4313237"/>
              <a:ext cx="45719" cy="762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9" name="Oval 18"/>
            <p:cNvSpPr/>
            <p:nvPr/>
          </p:nvSpPr>
          <p:spPr>
            <a:xfrm>
              <a:off x="7151052" y="3558857"/>
              <a:ext cx="45719" cy="76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59712" y="2103437"/>
              <a:ext cx="13340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Lost agent aims to</a:t>
              </a:r>
            </a:p>
            <a:p>
              <a:r>
                <a:rPr lang="en-US" sz="1100" dirty="0" smtClean="0"/>
                <a:t> arrive to this point</a:t>
              </a:r>
              <a:endParaRPr lang="tr-TR" sz="1100" dirty="0"/>
            </a:p>
          </p:txBody>
        </p:sp>
        <p:cxnSp>
          <p:nvCxnSpPr>
            <p:cNvPr id="21" name="Straight Arrow Connector 20"/>
            <p:cNvCxnSpPr>
              <a:stCxn id="19" idx="7"/>
            </p:cNvCxnSpPr>
            <p:nvPr/>
          </p:nvCxnSpPr>
          <p:spPr>
            <a:xfrm rot="5400000" flipH="1" flipV="1">
              <a:off x="7096405" y="2578109"/>
              <a:ext cx="1085579" cy="898236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276225" y="1925419"/>
            <a:ext cx="8342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/>
              <a:t>The s</a:t>
            </a:r>
            <a:r>
              <a:rPr lang="en-US" sz="1600" dirty="0" err="1" smtClean="0"/>
              <a:t>olution</a:t>
            </a:r>
            <a:r>
              <a:rPr lang="en-US" sz="1600" dirty="0" smtClean="0"/>
              <a:t> of the position(P(</a:t>
            </a:r>
            <a:r>
              <a:rPr lang="en-US" sz="1600" dirty="0" err="1" smtClean="0"/>
              <a:t>x,y,z</a:t>
            </a:r>
            <a:r>
              <a:rPr lang="en-US" sz="1600" dirty="0" smtClean="0"/>
              <a:t>)) </a:t>
            </a:r>
            <a:r>
              <a:rPr lang="tr-TR" sz="1600" dirty="0" smtClean="0"/>
              <a:t>with the help of positions of neighbors </a:t>
            </a:r>
            <a:r>
              <a:rPr lang="en-US" sz="1600" dirty="0" smtClean="0"/>
              <a:t>can be reduced to a problem of; </a:t>
            </a:r>
            <a:endParaRPr lang="tr-TR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958431" y="2571750"/>
          <a:ext cx="998537" cy="485775"/>
        </p:xfrm>
        <a:graphic>
          <a:graphicData uri="http://schemas.openxmlformats.org/presentationml/2006/ole">
            <p:oleObj spid="_x0000_s24578" name="Equation" r:id="rId3" imgW="469900" imgH="228600" progId="Equation.3">
              <p:embed/>
            </p:oleObj>
          </a:graphicData>
        </a:graphic>
      </p:graphicFrame>
      <p:grpSp>
        <p:nvGrpSpPr>
          <p:cNvPr id="3" name="Group 6"/>
          <p:cNvGrpSpPr/>
          <p:nvPr/>
        </p:nvGrpSpPr>
        <p:grpSpPr>
          <a:xfrm>
            <a:off x="276225" y="3351163"/>
            <a:ext cx="8686800" cy="2246769"/>
            <a:chOff x="696913" y="2017712"/>
            <a:chExt cx="8192186" cy="2246769"/>
          </a:xfrm>
        </p:grpSpPr>
        <p:sp>
          <p:nvSpPr>
            <p:cNvPr id="8" name="TextBox 7"/>
            <p:cNvSpPr txBox="1"/>
            <p:nvPr/>
          </p:nvSpPr>
          <p:spPr>
            <a:xfrm>
              <a:off x="696913" y="2017712"/>
              <a:ext cx="819218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600" dirty="0" smtClean="0"/>
                <a:t>W</a:t>
              </a:r>
              <a:r>
                <a:rPr lang="en-US" sz="1600" dirty="0" smtClean="0"/>
                <a:t>e have a</a:t>
              </a:r>
              <a:r>
                <a:rPr lang="tr-TR" sz="1600" dirty="0" smtClean="0"/>
                <a:t>n</a:t>
              </a:r>
              <a:r>
                <a:rPr lang="en-US" sz="1600" dirty="0" smtClean="0"/>
                <a:t> A matrix with a dimension of </a:t>
              </a:r>
              <a:r>
                <a:rPr lang="tr-TR" sz="1600" dirty="0" smtClean="0"/>
                <a:t>[</a:t>
              </a:r>
              <a:r>
                <a:rPr lang="en-US" sz="1600" dirty="0" smtClean="0"/>
                <a:t>n-1</a:t>
              </a:r>
              <a:r>
                <a:rPr lang="tr-TR" sz="1600" dirty="0" smtClean="0"/>
                <a:t>]</a:t>
              </a:r>
              <a:r>
                <a:rPr lang="en-US" sz="1600" dirty="0" smtClean="0"/>
                <a:t> x 2</a:t>
              </a:r>
              <a:r>
                <a:rPr lang="tr-TR" sz="1600" dirty="0" smtClean="0"/>
                <a:t> (where n is the number of neighbors).</a:t>
              </a:r>
              <a:r>
                <a:rPr lang="en-US" sz="1600" dirty="0" smtClean="0"/>
                <a:t> </a:t>
              </a:r>
              <a:r>
                <a:rPr lang="tr-TR" sz="1600" dirty="0" smtClean="0"/>
                <a:t>T</a:t>
              </a:r>
              <a:r>
                <a:rPr lang="en-US" sz="1600" dirty="0" smtClean="0"/>
                <a:t>here are three options for</a:t>
              </a:r>
              <a:r>
                <a:rPr lang="tr-TR" sz="1600" dirty="0" smtClean="0"/>
                <a:t> t</a:t>
              </a:r>
              <a:r>
                <a:rPr lang="en-US" sz="1600" dirty="0" smtClean="0"/>
                <a:t>he solution of the problem related with the condition of A matrix,</a:t>
              </a:r>
            </a:p>
            <a:p>
              <a:endParaRPr lang="en-US" dirty="0" smtClean="0"/>
            </a:p>
            <a:p>
              <a:r>
                <a:rPr lang="en-US" sz="1400" dirty="0" smtClean="0"/>
                <a:t>1) </a:t>
              </a:r>
              <a:r>
                <a:rPr lang="en-US" dirty="0" smtClean="0"/>
                <a:t>                         </a:t>
              </a:r>
              <a:r>
                <a:rPr lang="tr-TR" dirty="0" smtClean="0"/>
                <a:t>  </a:t>
              </a:r>
              <a:r>
                <a:rPr lang="en-US" dirty="0" smtClean="0"/>
                <a:t>, </a:t>
              </a:r>
              <a:r>
                <a:rPr lang="en-US" sz="1400" dirty="0" smtClean="0"/>
                <a:t>unique solution </a:t>
              </a:r>
              <a:r>
                <a:rPr lang="tr-TR" sz="1400" dirty="0" smtClean="0"/>
                <a:t>(if there are</a:t>
              </a:r>
              <a:r>
                <a:rPr lang="en-US" sz="1400" dirty="0" smtClean="0"/>
                <a:t> 3 neighbors and A is full column rank matrix</a:t>
              </a:r>
              <a:r>
                <a:rPr lang="tr-TR" sz="1400" dirty="0" smtClean="0"/>
                <a:t>)</a:t>
              </a:r>
              <a:endParaRPr lang="en-US" dirty="0" smtClean="0"/>
            </a:p>
            <a:p>
              <a:r>
                <a:rPr lang="en-US" sz="1400" dirty="0" smtClean="0"/>
                <a:t>2)</a:t>
              </a:r>
              <a:r>
                <a:rPr lang="en-US" dirty="0" smtClean="0"/>
                <a:t>                         , </a:t>
              </a:r>
              <a:r>
                <a:rPr lang="tr-TR" dirty="0" smtClean="0"/>
                <a:t>, </a:t>
              </a:r>
              <a:r>
                <a:rPr lang="en-US" sz="1400" dirty="0" smtClean="0"/>
                <a:t>minimum norm solution </a:t>
              </a:r>
              <a:r>
                <a:rPr lang="tr-TR" sz="1400" dirty="0" smtClean="0"/>
                <a:t>(if there are </a:t>
              </a:r>
              <a:r>
                <a:rPr lang="en-US" sz="1400" dirty="0" smtClean="0"/>
                <a:t>more neighbors and A is full column rank matrix</a:t>
              </a:r>
              <a:endParaRPr lang="en-US" dirty="0" smtClean="0"/>
            </a:p>
            <a:p>
              <a:r>
                <a:rPr lang="en-US" sz="1400" dirty="0" smtClean="0"/>
                <a:t>3) </a:t>
              </a:r>
              <a:r>
                <a:rPr lang="en-US" dirty="0" smtClean="0"/>
                <a:t> </a:t>
              </a:r>
              <a:r>
                <a:rPr lang="tr-TR" dirty="0" smtClean="0"/>
                <a:t>  </a:t>
              </a:r>
              <a:r>
                <a:rPr lang="en-US" sz="1400" dirty="0" smtClean="0"/>
                <a:t>Find the minimum error/norm solution with nonlinear least squares method</a:t>
              </a:r>
              <a:r>
                <a:rPr lang="tr-TR" sz="1400" dirty="0" smtClean="0"/>
                <a:t>, if rank(A) = 1</a:t>
              </a:r>
              <a:endParaRPr lang="en-US" dirty="0" smtClean="0"/>
            </a:p>
            <a:p>
              <a:endParaRPr lang="en-US" dirty="0" smtClean="0"/>
            </a:p>
            <a:p>
              <a:pPr marL="342900" indent="-342900">
                <a:buFont typeface="+mj-lt"/>
                <a:buAutoNum type="arabicPeriod"/>
              </a:pPr>
              <a:endParaRPr lang="tr-TR" dirty="0"/>
            </a:p>
          </p:txBody>
        </p:sp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47962" y="2871836"/>
              <a:ext cx="92016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24160" y="3186161"/>
              <a:ext cx="1196341" cy="195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TextBox 10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00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995" y="2991969"/>
            <a:ext cx="2819400" cy="399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-3954" y="3388244"/>
            <a:ext cx="1605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 : </a:t>
            </a:r>
            <a:endParaRPr lang="tr-TR" sz="14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1141" y="3379548"/>
            <a:ext cx="2920182" cy="35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3870010"/>
            <a:ext cx="1638300" cy="1837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415149" y="5685459"/>
            <a:ext cx="1473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</a:t>
            </a:r>
            <a:endParaRPr lang="tr-TR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3409" y="2565063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50" dirty="0"/>
              <a:t>The shortest path between </a:t>
            </a:r>
            <a:r>
              <a:rPr lang="tr-TR" sz="1150" dirty="0" smtClean="0"/>
              <a:t>a </a:t>
            </a:r>
            <a:r>
              <a:rPr lang="en-US" sz="1150" dirty="0" smtClean="0"/>
              <a:t>start</a:t>
            </a:r>
            <a:r>
              <a:rPr lang="tr-TR" sz="1150" dirty="0" smtClean="0"/>
              <a:t> </a:t>
            </a:r>
            <a:r>
              <a:rPr lang="en-US" sz="1150" dirty="0"/>
              <a:t>and </a:t>
            </a:r>
            <a:r>
              <a:rPr lang="en-US" sz="1150" dirty="0" smtClean="0"/>
              <a:t>goal </a:t>
            </a:r>
            <a:r>
              <a:rPr lang="en-US" sz="1150" dirty="0"/>
              <a:t>among a set S of augmented polygonal</a:t>
            </a:r>
            <a:r>
              <a:rPr lang="tr-TR" sz="1150" dirty="0"/>
              <a:t> </a:t>
            </a:r>
            <a:r>
              <a:rPr lang="en-US" sz="1150" dirty="0"/>
              <a:t>obstacles consists of arcs of the visibility</a:t>
            </a:r>
            <a:r>
              <a:rPr lang="tr-TR" sz="1150" dirty="0"/>
              <a:t> graph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6533" y="3554260"/>
            <a:ext cx="2497202" cy="2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27098" y="3852432"/>
            <a:ext cx="2176634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6493412" y="5735698"/>
            <a:ext cx="140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Visibility Graph</a:t>
            </a:r>
            <a:endParaRPr lang="tr-TR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7812281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8108411" y="3116840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</p:spTree>
    <p:extLst>
      <p:ext uri="{BB962C8B-B14F-4D97-AF65-F5344CB8AC3E}">
        <p14:creationId xmlns="" xmlns:p14="http://schemas.microsoft.com/office/powerpoint/2010/main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3060" y="3532197"/>
            <a:ext cx="1490105" cy="268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73524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6019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4575707" y="2565063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shortest path between </a:t>
            </a:r>
            <a:r>
              <a:rPr lang="tr-TR" sz="1200" dirty="0" smtClean="0"/>
              <a:t>a </a:t>
            </a:r>
            <a:r>
              <a:rPr lang="en-US" sz="1200" dirty="0" smtClean="0"/>
              <a:t>start</a:t>
            </a:r>
            <a:r>
              <a:rPr lang="tr-TR" sz="1200" dirty="0" smtClean="0"/>
              <a:t> </a:t>
            </a:r>
            <a:r>
              <a:rPr lang="en-US" sz="1200" dirty="0"/>
              <a:t>and </a:t>
            </a:r>
            <a:r>
              <a:rPr lang="en-US" sz="1200" dirty="0" smtClean="0"/>
              <a:t>goal </a:t>
            </a:r>
            <a:r>
              <a:rPr lang="en-US" sz="1200" dirty="0"/>
              <a:t>among a set S of augmented polygonal</a:t>
            </a:r>
            <a:r>
              <a:rPr lang="tr-TR" sz="1200" dirty="0"/>
              <a:t> </a:t>
            </a:r>
            <a:r>
              <a:rPr lang="en-US" sz="1200" dirty="0"/>
              <a:t>obstacles consists of arcs of the visibility</a:t>
            </a:r>
            <a:r>
              <a:rPr lang="tr-TR" sz="1200" dirty="0"/>
              <a:t> graph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93825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Dijkstra's algorithm is a</a:t>
            </a:r>
            <a:r>
              <a:rPr lang="tr-TR" sz="1200" dirty="0"/>
              <a:t> tree search</a:t>
            </a:r>
            <a:r>
              <a:rPr lang="en-US" sz="1200" dirty="0"/>
              <a:t> </a:t>
            </a:r>
            <a:r>
              <a:rPr lang="tr-TR" sz="1200" dirty="0"/>
              <a:t>algorithm </a:t>
            </a:r>
            <a:r>
              <a:rPr lang="en-US" sz="1200" dirty="0"/>
              <a:t>for finding the </a:t>
            </a:r>
            <a:r>
              <a:rPr lang="tr-TR" sz="1200" dirty="0"/>
              <a:t>shortest paths</a:t>
            </a:r>
            <a:r>
              <a:rPr lang="en-US" sz="1200" dirty="0"/>
              <a:t> between </a:t>
            </a:r>
            <a:r>
              <a:rPr lang="tr-TR" sz="1200" dirty="0"/>
              <a:t>nodes</a:t>
            </a:r>
            <a:r>
              <a:rPr lang="en-US" sz="1200" dirty="0"/>
              <a:t> in a graph</a:t>
            </a:r>
            <a:endParaRPr lang="tr-TR" sz="1200" dirty="0"/>
          </a:p>
        </p:txBody>
      </p:sp>
      <p:pic>
        <p:nvPicPr>
          <p:cNvPr id="26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95" y="3753438"/>
            <a:ext cx="4041412" cy="1221068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21283" y="4974506"/>
            <a:ext cx="4161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Calculation of Minimum Shortest Path From A to K</a:t>
            </a:r>
            <a:endParaRPr lang="tr-TR" sz="14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31656854"/>
              </p:ext>
            </p:extLst>
          </p:nvPr>
        </p:nvGraphicFramePr>
        <p:xfrm>
          <a:off x="6020973" y="4052709"/>
          <a:ext cx="3074435" cy="170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429"/>
                <a:gridCol w="893404"/>
                <a:gridCol w="604996"/>
                <a:gridCol w="823606"/>
              </a:tblGrid>
              <a:tr h="547434">
                <a:tc>
                  <a:txBody>
                    <a:bodyPr/>
                    <a:lstStyle/>
                    <a:p>
                      <a:pPr algn="ctr"/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Clean</a:t>
                      </a:r>
                    </a:p>
                    <a:p>
                      <a:pPr algn="ctr"/>
                      <a:r>
                        <a:rPr lang="tr-TR" sz="1000" dirty="0" smtClean="0"/>
                        <a:t>Bathroom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Sweep</a:t>
                      </a:r>
                    </a:p>
                    <a:p>
                      <a:pPr algn="ctr"/>
                      <a:r>
                        <a:rPr lang="tr-TR" sz="1000" dirty="0" smtClean="0"/>
                        <a:t>Floors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Wash</a:t>
                      </a:r>
                      <a:r>
                        <a:rPr lang="tr-TR" sz="1000" baseline="0" dirty="0" smtClean="0"/>
                        <a:t> Windows</a:t>
                      </a:r>
                      <a:endParaRPr lang="tr-TR" sz="10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Jim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$7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Steve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$5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Alan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259998" y="60909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[16]</a:t>
            </a:r>
            <a:endParaRPr lang="tr-TR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3583646" y="4720590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</p:spTree>
    <p:extLst>
      <p:ext uri="{BB962C8B-B14F-4D97-AF65-F5344CB8AC3E}">
        <p14:creationId xmlns="" xmlns:p14="http://schemas.microsoft.com/office/powerpoint/2010/main" val="26302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0719" y="1914525"/>
            <a:ext cx="792608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latin typeface="Century Gothic" pitchFamily="34" charset="0"/>
              </a:rPr>
              <a:t>Lost agent handling rules</a:t>
            </a:r>
            <a:r>
              <a:rPr lang="tr-TR" sz="1600" u="sng" dirty="0" smtClean="0">
                <a:latin typeface="Century Gothic" pitchFamily="34" charset="0"/>
              </a:rPr>
              <a:t>;</a:t>
            </a:r>
            <a:endParaRPr lang="en-US" sz="1600" u="sng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An agent is called ‘lost’ when it doesn’t have minimum 3 neighbors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If an agent is lost it cannot enter the localization process</a:t>
            </a:r>
            <a:r>
              <a:rPr lang="tr-TR" sz="1400" dirty="0" smtClean="0">
                <a:latin typeface="Century Gothic" pitchFamily="34" charset="0"/>
              </a:rPr>
              <a:t>, and it enters ‘Lost’ mode in which it is directed to the center of formation shape.</a:t>
            </a:r>
            <a:endParaRPr lang="en-US" sz="1400" dirty="0" smtClean="0">
              <a:latin typeface="Century Gothic" pitchFamily="34" charset="0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2695575" y="3959997"/>
            <a:ext cx="3973512" cy="2179842"/>
            <a:chOff x="1687512" y="3551237"/>
            <a:chExt cx="5525112" cy="2865642"/>
          </a:xfrm>
        </p:grpSpPr>
        <p:sp>
          <p:nvSpPr>
            <p:cNvPr id="7" name="CustomShape 2"/>
            <p:cNvSpPr/>
            <p:nvPr/>
          </p:nvSpPr>
          <p:spPr>
            <a:xfrm>
              <a:off x="5687400" y="5456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grpSp>
          <p:nvGrpSpPr>
            <p:cNvPr id="6" name="Group 51"/>
            <p:cNvGrpSpPr/>
            <p:nvPr/>
          </p:nvGrpSpPr>
          <p:grpSpPr>
            <a:xfrm>
              <a:off x="1687512" y="4999037"/>
              <a:ext cx="728441" cy="555120"/>
              <a:chOff x="3566160" y="5943600"/>
              <a:chExt cx="728441" cy="555120"/>
            </a:xfrm>
          </p:grpSpPr>
          <p:sp>
            <p:nvSpPr>
              <p:cNvPr id="14" name="CustomShape 17"/>
              <p:cNvSpPr/>
              <p:nvPr/>
            </p:nvSpPr>
            <p:spPr>
              <a:xfrm>
                <a:off x="3566160" y="5943600"/>
                <a:ext cx="587160" cy="555120"/>
              </a:xfrm>
              <a:prstGeom prst="ellipse">
                <a:avLst/>
              </a:prstGeom>
              <a:solidFill>
                <a:srgbClr val="C5000B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15" name="Line 18"/>
              <p:cNvSpPr/>
              <p:nvPr/>
            </p:nvSpPr>
            <p:spPr>
              <a:xfrm>
                <a:off x="3723480" y="6190560"/>
                <a:ext cx="293760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16" name="TextShape 19"/>
              <p:cNvSpPr txBox="1"/>
              <p:nvPr/>
            </p:nvSpPr>
            <p:spPr>
              <a:xfrm>
                <a:off x="3580787" y="5956278"/>
                <a:ext cx="713814" cy="503640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1000" dirty="0" smtClean="0"/>
                  <a:t>Lost</a:t>
                </a:r>
                <a:endParaRPr sz="1000"/>
              </a:p>
            </p:txBody>
          </p:sp>
        </p:grpSp>
        <p:sp>
          <p:nvSpPr>
            <p:cNvPr id="9" name="CustomShape 2"/>
            <p:cNvSpPr/>
            <p:nvPr/>
          </p:nvSpPr>
          <p:spPr>
            <a:xfrm>
              <a:off x="6640512" y="48466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0" name="CustomShape 2"/>
            <p:cNvSpPr/>
            <p:nvPr/>
          </p:nvSpPr>
          <p:spPr>
            <a:xfrm>
              <a:off x="5345112" y="4237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1" name="CustomShape 2"/>
            <p:cNvSpPr/>
            <p:nvPr/>
          </p:nvSpPr>
          <p:spPr>
            <a:xfrm>
              <a:off x="6640512" y="3551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2" name="CustomShape 2"/>
            <p:cNvSpPr/>
            <p:nvPr/>
          </p:nvSpPr>
          <p:spPr>
            <a:xfrm>
              <a:off x="4278312" y="3856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3" name="CustomShape 2"/>
            <p:cNvSpPr/>
            <p:nvPr/>
          </p:nvSpPr>
          <p:spPr>
            <a:xfrm>
              <a:off x="4583112" y="5837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</p:grpSp>
      <p:sp>
        <p:nvSpPr>
          <p:cNvPr id="17" name="TextBox 16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Local Positioning System (LPS)</a:t>
            </a:r>
          </a:p>
        </p:txBody>
      </p:sp>
      <p:pic>
        <p:nvPicPr>
          <p:cNvPr id="26626" name="Picture 2" descr="C:\Users\Kadir\Desktop\Seminer\Error-0,5Prop-3Updat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6114" y="1886859"/>
            <a:ext cx="6174495" cy="1624117"/>
          </a:xfrm>
          <a:prstGeom prst="rect">
            <a:avLst/>
          </a:prstGeom>
          <a:noFill/>
        </p:spPr>
      </p:pic>
      <p:pic>
        <p:nvPicPr>
          <p:cNvPr id="26627" name="Picture 3" descr="C:\Users\Kadir\Desktop\Seminer\Pozisyon_1_Hatal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41603"/>
            <a:ext cx="4601029" cy="2876578"/>
          </a:xfrm>
          <a:prstGeom prst="rect">
            <a:avLst/>
          </a:prstGeom>
          <a:noFill/>
        </p:spPr>
      </p:pic>
      <p:pic>
        <p:nvPicPr>
          <p:cNvPr id="26628" name="Picture 4" descr="C:\Users\Kadir\Desktop\Seminer\Pozisyon-1-Duzeltilmi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1029" y="3641604"/>
            <a:ext cx="4542971" cy="2876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- 1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Formation control solutions are generally implemented with simple geometrical shapes which don’t change with time.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6386" y="4630361"/>
            <a:ext cx="2489200" cy="1797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 descr="C:\Users\Kadir\Desktop\Seminer\housloti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168278"/>
            <a:ext cx="4097791" cy="2127616"/>
          </a:xfrm>
          <a:prstGeom prst="rect">
            <a:avLst/>
          </a:prstGeom>
          <a:noFill/>
        </p:spPr>
      </p:pic>
      <p:pic>
        <p:nvPicPr>
          <p:cNvPr id="2052" name="Picture 4" descr="C:\Users\Kadir\Desktop\Seminer\complex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31095" y="4041978"/>
            <a:ext cx="2842008" cy="178790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97837" y="4041978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[8]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3796235" y="5910431"/>
            <a:ext cx="3513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[9]</a:t>
            </a:r>
            <a:endParaRPr lang="tr-TR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5731095" y="2800410"/>
            <a:ext cx="3233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for complex  and dynamically changing shapes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- 2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The research about the formation control, mainly focuses on swarms with homogenous agents.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39566" y="2457697"/>
            <a:ext cx="4945235" cy="3357604"/>
            <a:chOff x="4457700" y="633371"/>
            <a:chExt cx="4945235" cy="3357604"/>
          </a:xfrm>
        </p:grpSpPr>
        <p:pic>
          <p:nvPicPr>
            <p:cNvPr id="1026" name="Picture 2" descr="C:\Users\Kadir\Desktop\Seminer\mobilerobots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457700" y="633371"/>
              <a:ext cx="4927601" cy="3357604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6428851" y="2123589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[4]</a:t>
              </a:r>
              <a:endParaRPr lang="tr-TR" sz="10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59571" y="2123589"/>
              <a:ext cx="3417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[5]</a:t>
              </a:r>
              <a:endParaRPr lang="tr-TR" sz="10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3208" y="3729365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[6]</a:t>
              </a:r>
              <a:endParaRPr lang="tr-TR" sz="105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59571" y="3729365"/>
              <a:ext cx="3433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[7]</a:t>
              </a:r>
              <a:endParaRPr lang="tr-TR" sz="105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840204" y="2800410"/>
            <a:ext cx="2955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with heterogeneous agents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Kadir\Desktop\Seminer\decentraliz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38853" y="3728851"/>
            <a:ext cx="3147947" cy="113408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- 3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Centralized topologies create single point of failure type systems. We aim to implement a decentralized solution to increase the robustness of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1026" name="Picture 2" descr="C:\Users\Kadir\Desktop\Seminer\lead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2886" y="4559301"/>
            <a:ext cx="3184979" cy="1858962"/>
          </a:xfrm>
          <a:prstGeom prst="rect">
            <a:avLst/>
          </a:prstGeom>
          <a:noFill/>
        </p:spPr>
      </p:pic>
      <p:pic>
        <p:nvPicPr>
          <p:cNvPr id="1027" name="Picture 3" descr="C:\Users\Kadir\Desktop\Seminer\Robots in lin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9931" y="2459038"/>
            <a:ext cx="3297769" cy="1858962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926411" y="404197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[10]</a:t>
            </a:r>
            <a:endParaRPr lang="tr-TR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3926411" y="5925898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[11]</a:t>
            </a:r>
            <a:endParaRPr lang="tr-TR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5840204" y="2800410"/>
            <a:ext cx="2955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with a decentralized topology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- 4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Most of the related works assume that the position data is always available (i.e. can be measured) for each agent in the workspace.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526702" y="2998238"/>
            <a:ext cx="4441537" cy="2533959"/>
            <a:chOff x="4401395" y="3678562"/>
            <a:chExt cx="4441537" cy="2533959"/>
          </a:xfrm>
        </p:grpSpPr>
        <p:grpSp>
          <p:nvGrpSpPr>
            <p:cNvPr id="16" name="Group 32"/>
            <p:cNvGrpSpPr/>
            <p:nvPr/>
          </p:nvGrpSpPr>
          <p:grpSpPr>
            <a:xfrm>
              <a:off x="5618674" y="5722374"/>
              <a:ext cx="400186" cy="284451"/>
              <a:chOff x="5306400" y="6446837"/>
              <a:chExt cx="572112" cy="579642"/>
            </a:xfrm>
          </p:grpSpPr>
          <p:sp>
            <p:nvSpPr>
              <p:cNvPr id="59" name="CustomShape 2"/>
              <p:cNvSpPr/>
              <p:nvPr/>
            </p:nvSpPr>
            <p:spPr>
              <a:xfrm>
                <a:off x="5306400" y="6446837"/>
                <a:ext cx="572112" cy="579642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60" name="Line 3"/>
              <p:cNvSpPr/>
              <p:nvPr/>
            </p:nvSpPr>
            <p:spPr>
              <a:xfrm>
                <a:off x="5424042" y="6890519"/>
                <a:ext cx="337679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61" name="TextShape 4"/>
              <p:cNvSpPr txBox="1"/>
              <p:nvPr/>
            </p:nvSpPr>
            <p:spPr>
              <a:xfrm>
                <a:off x="5317733" y="6518880"/>
                <a:ext cx="538992" cy="308957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800" dirty="0" err="1">
                    <a:latin typeface="Arial"/>
                  </a:rPr>
                  <a:t>Gps</a:t>
                </a:r>
                <a:endParaRPr sz="800"/>
              </a:p>
            </p:txBody>
          </p:sp>
        </p:grpSp>
        <p:pic>
          <p:nvPicPr>
            <p:cNvPr id="17" name="Picture 16"/>
            <p:cNvPicPr/>
            <p:nvPr/>
          </p:nvPicPr>
          <p:blipFill>
            <a:blip r:embed="rId2"/>
            <a:stretch>
              <a:fillRect/>
            </a:stretch>
          </p:blipFill>
          <p:spPr>
            <a:xfrm rot="21571800">
              <a:off x="5908514" y="3678562"/>
              <a:ext cx="1239942" cy="5815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CustomShape 17"/>
            <p:cNvSpPr/>
            <p:nvPr/>
          </p:nvSpPr>
          <p:spPr>
            <a:xfrm>
              <a:off x="4401395" y="5475418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28" name="Line 18"/>
            <p:cNvSpPr/>
            <p:nvPr/>
          </p:nvSpPr>
          <p:spPr>
            <a:xfrm>
              <a:off x="4511439" y="5657570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29" name="TextShape 19"/>
            <p:cNvSpPr txBox="1"/>
            <p:nvPr/>
          </p:nvSpPr>
          <p:spPr>
            <a:xfrm>
              <a:off x="4439418" y="5487785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5565798" y="5589156"/>
              <a:ext cx="479710" cy="140231"/>
              <a:chOff x="5230808" y="6175370"/>
              <a:chExt cx="685800" cy="285756"/>
            </a:xfrm>
          </p:grpSpPr>
          <p:sp>
            <p:nvSpPr>
              <p:cNvPr id="53" name="Arc 52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4" name="Arc 53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5" name="Arc 54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19537052">
              <a:off x="7206013" y="4982484"/>
              <a:ext cx="479710" cy="140231"/>
              <a:chOff x="5230808" y="6175370"/>
              <a:chExt cx="685800" cy="285756"/>
            </a:xfrm>
          </p:grpSpPr>
          <p:sp>
            <p:nvSpPr>
              <p:cNvPr id="50" name="Arc 49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1" name="Arc 50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2" name="Group 45"/>
            <p:cNvGrpSpPr/>
            <p:nvPr/>
          </p:nvGrpSpPr>
          <p:grpSpPr>
            <a:xfrm rot="11373260">
              <a:off x="6138724" y="4328359"/>
              <a:ext cx="479710" cy="140231"/>
              <a:chOff x="5230808" y="6175370"/>
              <a:chExt cx="685800" cy="285756"/>
            </a:xfrm>
          </p:grpSpPr>
          <p:sp>
            <p:nvSpPr>
              <p:cNvPr id="47" name="Arc 46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8" name="Arc 47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9" name="Arc 48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3" name="Group 80"/>
            <p:cNvGrpSpPr/>
            <p:nvPr/>
          </p:nvGrpSpPr>
          <p:grpSpPr>
            <a:xfrm rot="7440794">
              <a:off x="6813815" y="4118407"/>
              <a:ext cx="336546" cy="199883"/>
              <a:chOff x="5230808" y="6175370"/>
              <a:chExt cx="685800" cy="285756"/>
            </a:xfrm>
          </p:grpSpPr>
          <p:sp>
            <p:nvSpPr>
              <p:cNvPr id="44" name="Arc 43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5" name="Arc 44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6" name="Arc 45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62" name="Group 32"/>
            <p:cNvGrpSpPr/>
            <p:nvPr/>
          </p:nvGrpSpPr>
          <p:grpSpPr>
            <a:xfrm>
              <a:off x="7413379" y="5080540"/>
              <a:ext cx="400186" cy="284451"/>
              <a:chOff x="5306400" y="6446837"/>
              <a:chExt cx="572112" cy="579642"/>
            </a:xfrm>
          </p:grpSpPr>
          <p:sp>
            <p:nvSpPr>
              <p:cNvPr id="63" name="CustomShape 2"/>
              <p:cNvSpPr/>
              <p:nvPr/>
            </p:nvSpPr>
            <p:spPr>
              <a:xfrm>
                <a:off x="5306400" y="6446837"/>
                <a:ext cx="572112" cy="579642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64" name="Line 3"/>
              <p:cNvSpPr/>
              <p:nvPr/>
            </p:nvSpPr>
            <p:spPr>
              <a:xfrm>
                <a:off x="5424042" y="6890519"/>
                <a:ext cx="337679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65" name="TextShape 4"/>
              <p:cNvSpPr txBox="1"/>
              <p:nvPr/>
            </p:nvSpPr>
            <p:spPr>
              <a:xfrm>
                <a:off x="5317733" y="6518880"/>
                <a:ext cx="538992" cy="308957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800" dirty="0" err="1">
                    <a:latin typeface="Arial"/>
                  </a:rPr>
                  <a:t>Gps</a:t>
                </a:r>
                <a:endParaRPr sz="800"/>
              </a:p>
            </p:txBody>
          </p:sp>
        </p:grpSp>
        <p:sp>
          <p:nvSpPr>
            <p:cNvPr id="67" name="CustomShape 17"/>
            <p:cNvSpPr/>
            <p:nvPr/>
          </p:nvSpPr>
          <p:spPr>
            <a:xfrm>
              <a:off x="5235040" y="5025854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68" name="Line 18"/>
            <p:cNvSpPr/>
            <p:nvPr/>
          </p:nvSpPr>
          <p:spPr>
            <a:xfrm>
              <a:off x="5345084" y="5208006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69" name="TextShape 19"/>
            <p:cNvSpPr txBox="1"/>
            <p:nvPr/>
          </p:nvSpPr>
          <p:spPr>
            <a:xfrm>
              <a:off x="5273063" y="5038221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0" name="CustomShape 17"/>
            <p:cNvSpPr/>
            <p:nvPr/>
          </p:nvSpPr>
          <p:spPr>
            <a:xfrm>
              <a:off x="6491802" y="5229047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1" name="Line 18"/>
            <p:cNvSpPr/>
            <p:nvPr/>
          </p:nvSpPr>
          <p:spPr>
            <a:xfrm>
              <a:off x="6601846" y="5411199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2" name="TextShape 19"/>
            <p:cNvSpPr txBox="1"/>
            <p:nvPr/>
          </p:nvSpPr>
          <p:spPr>
            <a:xfrm>
              <a:off x="6529825" y="5241414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3" name="CustomShape 17"/>
            <p:cNvSpPr/>
            <p:nvPr/>
          </p:nvSpPr>
          <p:spPr>
            <a:xfrm>
              <a:off x="7208323" y="5940104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4" name="Line 18"/>
            <p:cNvSpPr/>
            <p:nvPr/>
          </p:nvSpPr>
          <p:spPr>
            <a:xfrm>
              <a:off x="7318367" y="6122256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5" name="TextShape 19"/>
            <p:cNvSpPr txBox="1"/>
            <p:nvPr/>
          </p:nvSpPr>
          <p:spPr>
            <a:xfrm>
              <a:off x="7246346" y="5952471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6" name="CustomShape 17"/>
            <p:cNvSpPr/>
            <p:nvPr/>
          </p:nvSpPr>
          <p:spPr>
            <a:xfrm>
              <a:off x="8276088" y="5105205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7" name="Line 18"/>
            <p:cNvSpPr/>
            <p:nvPr/>
          </p:nvSpPr>
          <p:spPr>
            <a:xfrm>
              <a:off x="8386132" y="5287357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8" name="TextShape 19"/>
            <p:cNvSpPr txBox="1"/>
            <p:nvPr/>
          </p:nvSpPr>
          <p:spPr>
            <a:xfrm>
              <a:off x="8314111" y="5117572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5514058" y="2808706"/>
            <a:ext cx="36299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Designing a local positioning system to provide position information to the second type agents with the help of position beacons.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System Overview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58" name="TextShape 2"/>
          <p:cNvSpPr txBox="1"/>
          <p:nvPr/>
        </p:nvSpPr>
        <p:spPr>
          <a:xfrm>
            <a:off x="457172" y="2733630"/>
            <a:ext cx="8228763" cy="39774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TextBox 61"/>
          <p:cNvSpPr txBox="1"/>
          <p:nvPr/>
        </p:nvSpPr>
        <p:spPr>
          <a:xfrm>
            <a:off x="2285429" y="2348041"/>
            <a:ext cx="103680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Local </a:t>
            </a:r>
            <a:r>
              <a:rPr lang="en-US" sz="1100" dirty="0" err="1" smtClean="0">
                <a:latin typeface="Century Gothic" pitchFamily="34" charset="0"/>
              </a:rPr>
              <a:t>Trilateration</a:t>
            </a:r>
            <a:endParaRPr lang="tr-TR" sz="1100" dirty="0" smtClean="0">
              <a:latin typeface="Century Gothic" pitchFamily="34" charset="0"/>
            </a:endParaRP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15919" y="2432277"/>
            <a:ext cx="994322" cy="422310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Route Table</a:t>
            </a:r>
          </a:p>
          <a:p>
            <a:pPr algn="ctr"/>
            <a:r>
              <a:rPr lang="en-US" sz="1100" dirty="0" smtClean="0">
                <a:latin typeface="Century Gothic" pitchFamily="34" charset="0"/>
              </a:rPr>
              <a:t> Algorithms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46159" y="4004771"/>
            <a:ext cx="110592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State </a:t>
            </a:r>
            <a:r>
              <a:rPr lang="en-US" sz="1100" dirty="0" err="1" smtClean="0">
                <a:latin typeface="Century Gothic" pitchFamily="34" charset="0"/>
              </a:rPr>
              <a:t>Propogation</a:t>
            </a:r>
            <a:endParaRPr lang="en-US" sz="1100" dirty="0" smtClean="0">
              <a:latin typeface="Century Gothic" pitchFamily="34" charset="0"/>
            </a:endParaRP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705039" y="3768814"/>
            <a:ext cx="967680" cy="606976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State Estimator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rot="5400000" flipH="1" flipV="1">
            <a:off x="4571243" y="2967862"/>
            <a:ext cx="691272" cy="14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rot="10800000">
            <a:off x="4709519" y="2622225"/>
            <a:ext cx="20736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6" idx="1"/>
            <a:endCxn id="62" idx="3"/>
          </p:cNvCxnSpPr>
          <p:nvPr/>
        </p:nvCxnSpPr>
        <p:spPr>
          <a:xfrm rot="10800000" flipV="1">
            <a:off x="3322229" y="2643431"/>
            <a:ext cx="393690" cy="403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5400000">
            <a:off x="1470614" y="3286696"/>
            <a:ext cx="1285720" cy="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104845" y="3930231"/>
            <a:ext cx="600194" cy="6854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4536679" y="3693698"/>
            <a:ext cx="760400" cy="14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1" idx="3"/>
          </p:cNvCxnSpPr>
          <p:nvPr/>
        </p:nvCxnSpPr>
        <p:spPr>
          <a:xfrm>
            <a:off x="3672719" y="4072302"/>
            <a:ext cx="1243440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299279" y="3772350"/>
            <a:ext cx="967680" cy="606976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Formation Control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93" name="Straight Arrow Connector 92"/>
          <p:cNvCxnSpPr>
            <a:endCxn id="92" idx="1"/>
          </p:cNvCxnSpPr>
          <p:nvPr/>
        </p:nvCxnSpPr>
        <p:spPr>
          <a:xfrm>
            <a:off x="4916159" y="4072302"/>
            <a:ext cx="1383120" cy="3536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625083" y="4536855"/>
            <a:ext cx="791079" cy="391533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pPr algn="ctr"/>
            <a:r>
              <a:rPr lang="en-US" sz="1000" dirty="0" smtClean="0">
                <a:latin typeface="Century Gothic" pitchFamily="34" charset="0"/>
              </a:rPr>
              <a:t>Formation</a:t>
            </a:r>
          </a:p>
          <a:p>
            <a:pPr algn="ctr"/>
            <a:r>
              <a:rPr lang="en-US" sz="1000" dirty="0" smtClean="0">
                <a:latin typeface="Century Gothic" pitchFamily="34" charset="0"/>
              </a:rPr>
              <a:t>Shape</a:t>
            </a:r>
            <a:endParaRPr lang="tr-TR" sz="1000" dirty="0">
              <a:latin typeface="Century Gothic" pitchFamily="34" charset="0"/>
            </a:endParaRPr>
          </a:p>
        </p:txBody>
      </p:sp>
      <p:cxnSp>
        <p:nvCxnSpPr>
          <p:cNvPr id="95" name="Straight Arrow Connector 94"/>
          <p:cNvCxnSpPr/>
          <p:nvPr/>
        </p:nvCxnSpPr>
        <p:spPr>
          <a:xfrm rot="5400000" flipH="1" flipV="1">
            <a:off x="6515516" y="4636091"/>
            <a:ext cx="518725" cy="795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221521" y="4894409"/>
            <a:ext cx="552960" cy="14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681679" y="3781875"/>
            <a:ext cx="96768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Agent </a:t>
            </a:r>
          </a:p>
          <a:p>
            <a:pPr algn="ctr"/>
            <a:r>
              <a:rPr lang="en-US" sz="1100" dirty="0" smtClean="0">
                <a:latin typeface="Century Gothic" pitchFamily="34" charset="0"/>
              </a:rPr>
              <a:t>Dynamics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98" name="Straight Arrow Connector 97"/>
          <p:cNvCxnSpPr>
            <a:stCxn id="92" idx="3"/>
            <a:endCxn id="97" idx="1"/>
          </p:cNvCxnSpPr>
          <p:nvPr/>
        </p:nvCxnSpPr>
        <p:spPr>
          <a:xfrm>
            <a:off x="7266959" y="4075838"/>
            <a:ext cx="414720" cy="183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10800000">
            <a:off x="8649359" y="4060382"/>
            <a:ext cx="207360" cy="14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>
            <a:off x="8318930" y="4591669"/>
            <a:ext cx="1077020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10800000" flipV="1">
            <a:off x="216719" y="5130177"/>
            <a:ext cx="8640000" cy="1929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16200000" flipV="1">
            <a:off x="-173466" y="4745464"/>
            <a:ext cx="806078" cy="194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152079" y="4212152"/>
            <a:ext cx="55296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95983" y="4163763"/>
            <a:ext cx="813521" cy="191478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pPr algn="ctr"/>
            <a:r>
              <a:rPr lang="tr-TR" sz="700" b="1" dirty="0" smtClean="0">
                <a:latin typeface="Century Gothic" pitchFamily="34" charset="0"/>
              </a:rPr>
              <a:t>Inertial </a:t>
            </a:r>
            <a:r>
              <a:rPr lang="en-US" sz="700" b="1" dirty="0" smtClean="0">
                <a:latin typeface="Century Gothic" pitchFamily="34" charset="0"/>
              </a:rPr>
              <a:t>Sensors</a:t>
            </a:r>
            <a:endParaRPr lang="tr-TR" sz="700" b="1" dirty="0">
              <a:latin typeface="Century Gothic" pitchFamily="34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216719" y="4324635"/>
            <a:ext cx="82944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3831862" y="3638057"/>
            <a:ext cx="3275954" cy="1588"/>
          </a:xfrm>
          <a:prstGeom prst="line">
            <a:avLst/>
          </a:prstGeom>
          <a:ln w="222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08898" y="1861826"/>
            <a:ext cx="2582102" cy="283811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300" dirty="0" smtClean="0">
                <a:latin typeface="Century Gothic" pitchFamily="34" charset="0"/>
              </a:rPr>
              <a:t>LOCAL POSITIONING</a:t>
            </a:r>
            <a:r>
              <a:rPr lang="tr-TR" sz="1300" dirty="0" smtClean="0">
                <a:latin typeface="Century Gothic" pitchFamily="34" charset="0"/>
              </a:rPr>
              <a:t> SYSTEM</a:t>
            </a:r>
            <a:endParaRPr lang="tr-TR" sz="1300" dirty="0">
              <a:latin typeface="Century Gothic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831582" y="1861826"/>
            <a:ext cx="2834564" cy="283811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300" dirty="0" smtClean="0">
                <a:latin typeface="Century Gothic" pitchFamily="34" charset="0"/>
              </a:rPr>
              <a:t>FORMATION CONTROL</a:t>
            </a:r>
            <a:r>
              <a:rPr lang="tr-TR" sz="1300" dirty="0" smtClean="0">
                <a:latin typeface="Century Gothic" pitchFamily="34" charset="0"/>
              </a:rPr>
              <a:t> SYSTEM</a:t>
            </a:r>
            <a:endParaRPr lang="tr-TR" sz="1300" dirty="0">
              <a:latin typeface="Century Gothic" pitchFamily="34" charset="0"/>
            </a:endParaRPr>
          </a:p>
        </p:txBody>
      </p:sp>
      <p:grpSp>
        <p:nvGrpSpPr>
          <p:cNvPr id="115" name="Group 75"/>
          <p:cNvGrpSpPr/>
          <p:nvPr/>
        </p:nvGrpSpPr>
        <p:grpSpPr>
          <a:xfrm>
            <a:off x="1114560" y="5276034"/>
            <a:ext cx="6775202" cy="1162864"/>
            <a:chOff x="468312" y="5380037"/>
            <a:chExt cx="7469187" cy="1281842"/>
          </a:xfrm>
        </p:grpSpPr>
        <p:grpSp>
          <p:nvGrpSpPr>
            <p:cNvPr id="117" name="Group 41"/>
            <p:cNvGrpSpPr/>
            <p:nvPr/>
          </p:nvGrpSpPr>
          <p:grpSpPr>
            <a:xfrm>
              <a:off x="6488112" y="5456237"/>
              <a:ext cx="1449387" cy="1060833"/>
              <a:chOff x="1914525" y="4770437"/>
              <a:chExt cx="2592387" cy="1746633"/>
            </a:xfrm>
          </p:grpSpPr>
          <p:sp>
            <p:nvSpPr>
              <p:cNvPr id="129" name="Freeform 43"/>
              <p:cNvSpPr/>
              <p:nvPr/>
            </p:nvSpPr>
            <p:spPr>
              <a:xfrm>
                <a:off x="1914525" y="4770437"/>
                <a:ext cx="2592387" cy="17466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2143125" y="52276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2600325" y="5456237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3667125" y="49990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3514725" y="58372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2981325" y="606583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5" name="Isosceles Triangle 134"/>
              <p:cNvSpPr/>
              <p:nvPr/>
            </p:nvSpPr>
            <p:spPr>
              <a:xfrm>
                <a:off x="2600325" y="5151437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3209925" y="5151437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3895725" y="5684837"/>
                <a:ext cx="3810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3286125" y="5532437"/>
                <a:ext cx="228600" cy="152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118" name="Freeform 117"/>
            <p:cNvSpPr/>
            <p:nvPr/>
          </p:nvSpPr>
          <p:spPr>
            <a:xfrm>
              <a:off x="2982912" y="5456237"/>
              <a:ext cx="1449387" cy="1060833"/>
            </a:xfrm>
            <a:custGeom>
              <a:avLst/>
              <a:gdLst>
                <a:gd name="connsiteX0" fmla="*/ 800100 w 1724025"/>
                <a:gd name="connsiteY0" fmla="*/ 7937 h 1238632"/>
                <a:gd name="connsiteX1" fmla="*/ 790575 w 1724025"/>
                <a:gd name="connsiteY1" fmla="*/ 55562 h 1238632"/>
                <a:gd name="connsiteX2" fmla="*/ 809625 w 1724025"/>
                <a:gd name="connsiteY2" fmla="*/ 169862 h 1238632"/>
                <a:gd name="connsiteX3" fmla="*/ 828675 w 1724025"/>
                <a:gd name="connsiteY3" fmla="*/ 198437 h 1238632"/>
                <a:gd name="connsiteX4" fmla="*/ 1019175 w 1724025"/>
                <a:gd name="connsiteY4" fmla="*/ 188912 h 1238632"/>
                <a:gd name="connsiteX5" fmla="*/ 1047750 w 1724025"/>
                <a:gd name="connsiteY5" fmla="*/ 169862 h 1238632"/>
                <a:gd name="connsiteX6" fmla="*/ 1076325 w 1724025"/>
                <a:gd name="connsiteY6" fmla="*/ 160337 h 1238632"/>
                <a:gd name="connsiteX7" fmla="*/ 1085850 w 1724025"/>
                <a:gd name="connsiteY7" fmla="*/ 131762 h 1238632"/>
                <a:gd name="connsiteX8" fmla="*/ 1114425 w 1724025"/>
                <a:gd name="connsiteY8" fmla="*/ 122237 h 1238632"/>
                <a:gd name="connsiteX9" fmla="*/ 1143000 w 1724025"/>
                <a:gd name="connsiteY9" fmla="*/ 103187 h 1238632"/>
                <a:gd name="connsiteX10" fmla="*/ 1200150 w 1724025"/>
                <a:gd name="connsiteY10" fmla="*/ 84137 h 1238632"/>
                <a:gd name="connsiteX11" fmla="*/ 1276350 w 1724025"/>
                <a:gd name="connsiteY11" fmla="*/ 93662 h 1238632"/>
                <a:gd name="connsiteX12" fmla="*/ 1333500 w 1724025"/>
                <a:gd name="connsiteY12" fmla="*/ 112712 h 1238632"/>
                <a:gd name="connsiteX13" fmla="*/ 1343025 w 1724025"/>
                <a:gd name="connsiteY13" fmla="*/ 141287 h 1238632"/>
                <a:gd name="connsiteX14" fmla="*/ 1362075 w 1724025"/>
                <a:gd name="connsiteY14" fmla="*/ 169862 h 1238632"/>
                <a:gd name="connsiteX15" fmla="*/ 1381125 w 1724025"/>
                <a:gd name="connsiteY15" fmla="*/ 227012 h 1238632"/>
                <a:gd name="connsiteX16" fmla="*/ 1362075 w 1724025"/>
                <a:gd name="connsiteY16" fmla="*/ 341312 h 1238632"/>
                <a:gd name="connsiteX17" fmla="*/ 1343025 w 1724025"/>
                <a:gd name="connsiteY17" fmla="*/ 369887 h 1238632"/>
                <a:gd name="connsiteX18" fmla="*/ 1352550 w 1724025"/>
                <a:gd name="connsiteY18" fmla="*/ 474662 h 1238632"/>
                <a:gd name="connsiteX19" fmla="*/ 1409700 w 1724025"/>
                <a:gd name="connsiteY19" fmla="*/ 512762 h 1238632"/>
                <a:gd name="connsiteX20" fmla="*/ 1466850 w 1724025"/>
                <a:gd name="connsiteY20" fmla="*/ 541337 h 1238632"/>
                <a:gd name="connsiteX21" fmla="*/ 1504950 w 1724025"/>
                <a:gd name="connsiteY21" fmla="*/ 550862 h 1238632"/>
                <a:gd name="connsiteX22" fmla="*/ 1533525 w 1724025"/>
                <a:gd name="connsiteY22" fmla="*/ 560387 h 1238632"/>
                <a:gd name="connsiteX23" fmla="*/ 1638300 w 1724025"/>
                <a:gd name="connsiteY23" fmla="*/ 598487 h 1238632"/>
                <a:gd name="connsiteX24" fmla="*/ 1666875 w 1724025"/>
                <a:gd name="connsiteY24" fmla="*/ 608012 h 1238632"/>
                <a:gd name="connsiteX25" fmla="*/ 1685925 w 1724025"/>
                <a:gd name="connsiteY25" fmla="*/ 636587 h 1238632"/>
                <a:gd name="connsiteX26" fmla="*/ 1704975 w 1724025"/>
                <a:gd name="connsiteY26" fmla="*/ 693737 h 1238632"/>
                <a:gd name="connsiteX27" fmla="*/ 1724025 w 1724025"/>
                <a:gd name="connsiteY27" fmla="*/ 779462 h 1238632"/>
                <a:gd name="connsiteX28" fmla="*/ 1695450 w 1724025"/>
                <a:gd name="connsiteY28" fmla="*/ 855662 h 1238632"/>
                <a:gd name="connsiteX29" fmla="*/ 1666875 w 1724025"/>
                <a:gd name="connsiteY29" fmla="*/ 865187 h 1238632"/>
                <a:gd name="connsiteX30" fmla="*/ 1638300 w 1724025"/>
                <a:gd name="connsiteY30" fmla="*/ 884237 h 1238632"/>
                <a:gd name="connsiteX31" fmla="*/ 1400175 w 1724025"/>
                <a:gd name="connsiteY31" fmla="*/ 893762 h 1238632"/>
                <a:gd name="connsiteX32" fmla="*/ 1333500 w 1724025"/>
                <a:gd name="connsiteY32" fmla="*/ 912812 h 1238632"/>
                <a:gd name="connsiteX33" fmla="*/ 1276350 w 1724025"/>
                <a:gd name="connsiteY33" fmla="*/ 931862 h 1238632"/>
                <a:gd name="connsiteX34" fmla="*/ 1219200 w 1724025"/>
                <a:gd name="connsiteY34" fmla="*/ 969962 h 1238632"/>
                <a:gd name="connsiteX35" fmla="*/ 1162050 w 1724025"/>
                <a:gd name="connsiteY35" fmla="*/ 1008062 h 1238632"/>
                <a:gd name="connsiteX36" fmla="*/ 1133475 w 1724025"/>
                <a:gd name="connsiteY36" fmla="*/ 1027112 h 1238632"/>
                <a:gd name="connsiteX37" fmla="*/ 1057275 w 1724025"/>
                <a:gd name="connsiteY37" fmla="*/ 1141412 h 1238632"/>
                <a:gd name="connsiteX38" fmla="*/ 1038225 w 1724025"/>
                <a:gd name="connsiteY38" fmla="*/ 1169987 h 1238632"/>
                <a:gd name="connsiteX39" fmla="*/ 942975 w 1724025"/>
                <a:gd name="connsiteY39" fmla="*/ 1208087 h 1238632"/>
                <a:gd name="connsiteX40" fmla="*/ 895350 w 1724025"/>
                <a:gd name="connsiteY40" fmla="*/ 1217612 h 1238632"/>
                <a:gd name="connsiteX41" fmla="*/ 781050 w 1724025"/>
                <a:gd name="connsiteY41" fmla="*/ 1236662 h 1238632"/>
                <a:gd name="connsiteX42" fmla="*/ 571500 w 1724025"/>
                <a:gd name="connsiteY42" fmla="*/ 1227137 h 1238632"/>
                <a:gd name="connsiteX43" fmla="*/ 552450 w 1724025"/>
                <a:gd name="connsiteY43" fmla="*/ 1198562 h 1238632"/>
                <a:gd name="connsiteX44" fmla="*/ 542925 w 1724025"/>
                <a:gd name="connsiteY44" fmla="*/ 969962 h 1238632"/>
                <a:gd name="connsiteX45" fmla="*/ 523875 w 1724025"/>
                <a:gd name="connsiteY45" fmla="*/ 855662 h 1238632"/>
                <a:gd name="connsiteX46" fmla="*/ 495300 w 1724025"/>
                <a:gd name="connsiteY46" fmla="*/ 798512 h 1238632"/>
                <a:gd name="connsiteX47" fmla="*/ 438150 w 1724025"/>
                <a:gd name="connsiteY47" fmla="*/ 760412 h 1238632"/>
                <a:gd name="connsiteX48" fmla="*/ 342900 w 1724025"/>
                <a:gd name="connsiteY48" fmla="*/ 731837 h 1238632"/>
                <a:gd name="connsiteX49" fmla="*/ 257175 w 1724025"/>
                <a:gd name="connsiteY49" fmla="*/ 712787 h 1238632"/>
                <a:gd name="connsiteX50" fmla="*/ 228600 w 1724025"/>
                <a:gd name="connsiteY50" fmla="*/ 703262 h 1238632"/>
                <a:gd name="connsiteX51" fmla="*/ 142875 w 1724025"/>
                <a:gd name="connsiteY51" fmla="*/ 684212 h 1238632"/>
                <a:gd name="connsiteX52" fmla="*/ 104775 w 1724025"/>
                <a:gd name="connsiteY52" fmla="*/ 655637 h 1238632"/>
                <a:gd name="connsiteX53" fmla="*/ 57150 w 1724025"/>
                <a:gd name="connsiteY53" fmla="*/ 608012 h 1238632"/>
                <a:gd name="connsiteX54" fmla="*/ 28575 w 1724025"/>
                <a:gd name="connsiteY54" fmla="*/ 550862 h 1238632"/>
                <a:gd name="connsiteX55" fmla="*/ 9525 w 1724025"/>
                <a:gd name="connsiteY55" fmla="*/ 484187 h 1238632"/>
                <a:gd name="connsiteX56" fmla="*/ 0 w 1724025"/>
                <a:gd name="connsiteY56" fmla="*/ 455612 h 1238632"/>
                <a:gd name="connsiteX57" fmla="*/ 9525 w 1724025"/>
                <a:gd name="connsiteY57" fmla="*/ 360362 h 1238632"/>
                <a:gd name="connsiteX58" fmla="*/ 47625 w 1724025"/>
                <a:gd name="connsiteY58" fmla="*/ 303212 h 1238632"/>
                <a:gd name="connsiteX59" fmla="*/ 76200 w 1724025"/>
                <a:gd name="connsiteY59" fmla="*/ 274637 h 1238632"/>
                <a:gd name="connsiteX60" fmla="*/ 171450 w 1724025"/>
                <a:gd name="connsiteY60" fmla="*/ 217487 h 1238632"/>
                <a:gd name="connsiteX61" fmla="*/ 200025 w 1724025"/>
                <a:gd name="connsiteY61" fmla="*/ 207962 h 1238632"/>
                <a:gd name="connsiteX62" fmla="*/ 333375 w 1724025"/>
                <a:gd name="connsiteY62" fmla="*/ 188912 h 1238632"/>
                <a:gd name="connsiteX63" fmla="*/ 495300 w 1724025"/>
                <a:gd name="connsiteY63" fmla="*/ 179387 h 1238632"/>
                <a:gd name="connsiteX64" fmla="*/ 523875 w 1724025"/>
                <a:gd name="connsiteY64" fmla="*/ 169862 h 1238632"/>
                <a:gd name="connsiteX65" fmla="*/ 590550 w 1724025"/>
                <a:gd name="connsiteY65" fmla="*/ 93662 h 1238632"/>
                <a:gd name="connsiteX66" fmla="*/ 609600 w 1724025"/>
                <a:gd name="connsiteY66" fmla="*/ 65087 h 1238632"/>
                <a:gd name="connsiteX67" fmla="*/ 628650 w 1724025"/>
                <a:gd name="connsiteY67" fmla="*/ 36512 h 1238632"/>
                <a:gd name="connsiteX68" fmla="*/ 685800 w 1724025"/>
                <a:gd name="connsiteY68" fmla="*/ 7937 h 1238632"/>
                <a:gd name="connsiteX69" fmla="*/ 800100 w 1724025"/>
                <a:gd name="connsiteY69" fmla="*/ 7937 h 123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724025" h="1238632">
                  <a:moveTo>
                    <a:pt x="800100" y="7937"/>
                  </a:moveTo>
                  <a:cubicBezTo>
                    <a:pt x="817562" y="15874"/>
                    <a:pt x="790575" y="39373"/>
                    <a:pt x="790575" y="55562"/>
                  </a:cubicBezTo>
                  <a:cubicBezTo>
                    <a:pt x="790575" y="76688"/>
                    <a:pt x="794722" y="140055"/>
                    <a:pt x="809625" y="169862"/>
                  </a:cubicBezTo>
                  <a:cubicBezTo>
                    <a:pt x="814745" y="180101"/>
                    <a:pt x="822325" y="188912"/>
                    <a:pt x="828675" y="198437"/>
                  </a:cubicBezTo>
                  <a:cubicBezTo>
                    <a:pt x="892175" y="195262"/>
                    <a:pt x="956130" y="197135"/>
                    <a:pt x="1019175" y="188912"/>
                  </a:cubicBezTo>
                  <a:cubicBezTo>
                    <a:pt x="1030526" y="187431"/>
                    <a:pt x="1037511" y="174982"/>
                    <a:pt x="1047750" y="169862"/>
                  </a:cubicBezTo>
                  <a:cubicBezTo>
                    <a:pt x="1056730" y="165372"/>
                    <a:pt x="1066800" y="163512"/>
                    <a:pt x="1076325" y="160337"/>
                  </a:cubicBezTo>
                  <a:cubicBezTo>
                    <a:pt x="1079500" y="150812"/>
                    <a:pt x="1078750" y="138862"/>
                    <a:pt x="1085850" y="131762"/>
                  </a:cubicBezTo>
                  <a:cubicBezTo>
                    <a:pt x="1092950" y="124662"/>
                    <a:pt x="1105445" y="126727"/>
                    <a:pt x="1114425" y="122237"/>
                  </a:cubicBezTo>
                  <a:cubicBezTo>
                    <a:pt x="1124664" y="117117"/>
                    <a:pt x="1132539" y="107836"/>
                    <a:pt x="1143000" y="103187"/>
                  </a:cubicBezTo>
                  <a:cubicBezTo>
                    <a:pt x="1161350" y="95032"/>
                    <a:pt x="1200150" y="84137"/>
                    <a:pt x="1200150" y="84137"/>
                  </a:cubicBezTo>
                  <a:cubicBezTo>
                    <a:pt x="1225550" y="87312"/>
                    <a:pt x="1251321" y="88299"/>
                    <a:pt x="1276350" y="93662"/>
                  </a:cubicBezTo>
                  <a:cubicBezTo>
                    <a:pt x="1295985" y="97869"/>
                    <a:pt x="1333500" y="112712"/>
                    <a:pt x="1333500" y="112712"/>
                  </a:cubicBezTo>
                  <a:cubicBezTo>
                    <a:pt x="1336675" y="122237"/>
                    <a:pt x="1338535" y="132307"/>
                    <a:pt x="1343025" y="141287"/>
                  </a:cubicBezTo>
                  <a:cubicBezTo>
                    <a:pt x="1348145" y="151526"/>
                    <a:pt x="1357426" y="159401"/>
                    <a:pt x="1362075" y="169862"/>
                  </a:cubicBezTo>
                  <a:cubicBezTo>
                    <a:pt x="1370230" y="188212"/>
                    <a:pt x="1381125" y="227012"/>
                    <a:pt x="1381125" y="227012"/>
                  </a:cubicBezTo>
                  <a:cubicBezTo>
                    <a:pt x="1378107" y="254174"/>
                    <a:pt x="1378032" y="309397"/>
                    <a:pt x="1362075" y="341312"/>
                  </a:cubicBezTo>
                  <a:cubicBezTo>
                    <a:pt x="1356955" y="351551"/>
                    <a:pt x="1349375" y="360362"/>
                    <a:pt x="1343025" y="369887"/>
                  </a:cubicBezTo>
                  <a:cubicBezTo>
                    <a:pt x="1346200" y="404812"/>
                    <a:pt x="1337720" y="442883"/>
                    <a:pt x="1352550" y="474662"/>
                  </a:cubicBezTo>
                  <a:cubicBezTo>
                    <a:pt x="1362232" y="495409"/>
                    <a:pt x="1387980" y="505522"/>
                    <a:pt x="1409700" y="512762"/>
                  </a:cubicBezTo>
                  <a:cubicBezTo>
                    <a:pt x="1530107" y="552898"/>
                    <a:pt x="1337599" y="485944"/>
                    <a:pt x="1466850" y="541337"/>
                  </a:cubicBezTo>
                  <a:cubicBezTo>
                    <a:pt x="1478882" y="546494"/>
                    <a:pt x="1492363" y="547266"/>
                    <a:pt x="1504950" y="550862"/>
                  </a:cubicBezTo>
                  <a:cubicBezTo>
                    <a:pt x="1514604" y="553620"/>
                    <a:pt x="1524124" y="556862"/>
                    <a:pt x="1533525" y="560387"/>
                  </a:cubicBezTo>
                  <a:cubicBezTo>
                    <a:pt x="1639556" y="600149"/>
                    <a:pt x="1518232" y="558464"/>
                    <a:pt x="1638300" y="598487"/>
                  </a:cubicBezTo>
                  <a:lnTo>
                    <a:pt x="1666875" y="608012"/>
                  </a:lnTo>
                  <a:cubicBezTo>
                    <a:pt x="1673225" y="617537"/>
                    <a:pt x="1681276" y="626126"/>
                    <a:pt x="1685925" y="636587"/>
                  </a:cubicBezTo>
                  <a:cubicBezTo>
                    <a:pt x="1694080" y="654937"/>
                    <a:pt x="1698625" y="674687"/>
                    <a:pt x="1704975" y="693737"/>
                  </a:cubicBezTo>
                  <a:cubicBezTo>
                    <a:pt x="1720607" y="740634"/>
                    <a:pt x="1712849" y="712408"/>
                    <a:pt x="1724025" y="779462"/>
                  </a:cubicBezTo>
                  <a:cubicBezTo>
                    <a:pt x="1718862" y="805278"/>
                    <a:pt x="1718809" y="836975"/>
                    <a:pt x="1695450" y="855662"/>
                  </a:cubicBezTo>
                  <a:cubicBezTo>
                    <a:pt x="1687610" y="861934"/>
                    <a:pt x="1675855" y="860697"/>
                    <a:pt x="1666875" y="865187"/>
                  </a:cubicBezTo>
                  <a:cubicBezTo>
                    <a:pt x="1656636" y="870307"/>
                    <a:pt x="1649682" y="883017"/>
                    <a:pt x="1638300" y="884237"/>
                  </a:cubicBezTo>
                  <a:cubicBezTo>
                    <a:pt x="1559314" y="892700"/>
                    <a:pt x="1479550" y="890587"/>
                    <a:pt x="1400175" y="893762"/>
                  </a:cubicBezTo>
                  <a:cubicBezTo>
                    <a:pt x="1304143" y="925773"/>
                    <a:pt x="1453101" y="876932"/>
                    <a:pt x="1333500" y="912812"/>
                  </a:cubicBezTo>
                  <a:cubicBezTo>
                    <a:pt x="1314266" y="918582"/>
                    <a:pt x="1293058" y="920723"/>
                    <a:pt x="1276350" y="931862"/>
                  </a:cubicBezTo>
                  <a:lnTo>
                    <a:pt x="1219200" y="969962"/>
                  </a:lnTo>
                  <a:lnTo>
                    <a:pt x="1162050" y="1008062"/>
                  </a:lnTo>
                  <a:lnTo>
                    <a:pt x="1133475" y="1027112"/>
                  </a:lnTo>
                  <a:lnTo>
                    <a:pt x="1057275" y="1141412"/>
                  </a:lnTo>
                  <a:cubicBezTo>
                    <a:pt x="1050925" y="1150937"/>
                    <a:pt x="1048464" y="1164867"/>
                    <a:pt x="1038225" y="1169987"/>
                  </a:cubicBezTo>
                  <a:cubicBezTo>
                    <a:pt x="1004358" y="1186920"/>
                    <a:pt x="982209" y="1200240"/>
                    <a:pt x="942975" y="1208087"/>
                  </a:cubicBezTo>
                  <a:cubicBezTo>
                    <a:pt x="927100" y="1211262"/>
                    <a:pt x="911293" y="1214799"/>
                    <a:pt x="895350" y="1217612"/>
                  </a:cubicBezTo>
                  <a:lnTo>
                    <a:pt x="781050" y="1236662"/>
                  </a:lnTo>
                  <a:cubicBezTo>
                    <a:pt x="711200" y="1233487"/>
                    <a:pt x="640471" y="1238632"/>
                    <a:pt x="571500" y="1227137"/>
                  </a:cubicBezTo>
                  <a:cubicBezTo>
                    <a:pt x="560208" y="1225255"/>
                    <a:pt x="553714" y="1209940"/>
                    <a:pt x="552450" y="1198562"/>
                  </a:cubicBezTo>
                  <a:cubicBezTo>
                    <a:pt x="544028" y="1122762"/>
                    <a:pt x="547835" y="1046070"/>
                    <a:pt x="542925" y="969962"/>
                  </a:cubicBezTo>
                  <a:cubicBezTo>
                    <a:pt x="541522" y="948223"/>
                    <a:pt x="530295" y="881341"/>
                    <a:pt x="523875" y="855662"/>
                  </a:cubicBezTo>
                  <a:cubicBezTo>
                    <a:pt x="519255" y="837182"/>
                    <a:pt x="510199" y="811549"/>
                    <a:pt x="495300" y="798512"/>
                  </a:cubicBezTo>
                  <a:cubicBezTo>
                    <a:pt x="478070" y="783435"/>
                    <a:pt x="459870" y="767652"/>
                    <a:pt x="438150" y="760412"/>
                  </a:cubicBezTo>
                  <a:cubicBezTo>
                    <a:pt x="302337" y="715141"/>
                    <a:pt x="443667" y="760627"/>
                    <a:pt x="342900" y="731837"/>
                  </a:cubicBezTo>
                  <a:cubicBezTo>
                    <a:pt x="230329" y="699674"/>
                    <a:pt x="450556" y="755761"/>
                    <a:pt x="257175" y="712787"/>
                  </a:cubicBezTo>
                  <a:cubicBezTo>
                    <a:pt x="247374" y="710609"/>
                    <a:pt x="238401" y="705440"/>
                    <a:pt x="228600" y="703262"/>
                  </a:cubicBezTo>
                  <a:cubicBezTo>
                    <a:pt x="128020" y="680911"/>
                    <a:pt x="207201" y="705654"/>
                    <a:pt x="142875" y="684212"/>
                  </a:cubicBezTo>
                  <a:cubicBezTo>
                    <a:pt x="130175" y="674687"/>
                    <a:pt x="116000" y="666862"/>
                    <a:pt x="104775" y="655637"/>
                  </a:cubicBezTo>
                  <a:cubicBezTo>
                    <a:pt x="41275" y="592137"/>
                    <a:pt x="133350" y="658812"/>
                    <a:pt x="57150" y="608012"/>
                  </a:cubicBezTo>
                  <a:cubicBezTo>
                    <a:pt x="33209" y="536188"/>
                    <a:pt x="65504" y="624720"/>
                    <a:pt x="28575" y="550862"/>
                  </a:cubicBezTo>
                  <a:cubicBezTo>
                    <a:pt x="20962" y="535637"/>
                    <a:pt x="13594" y="498429"/>
                    <a:pt x="9525" y="484187"/>
                  </a:cubicBezTo>
                  <a:cubicBezTo>
                    <a:pt x="6767" y="474533"/>
                    <a:pt x="3175" y="465137"/>
                    <a:pt x="0" y="455612"/>
                  </a:cubicBezTo>
                  <a:cubicBezTo>
                    <a:pt x="3175" y="423862"/>
                    <a:pt x="8" y="390818"/>
                    <a:pt x="9525" y="360362"/>
                  </a:cubicBezTo>
                  <a:cubicBezTo>
                    <a:pt x="16354" y="338509"/>
                    <a:pt x="31436" y="319401"/>
                    <a:pt x="47625" y="303212"/>
                  </a:cubicBezTo>
                  <a:cubicBezTo>
                    <a:pt x="57150" y="293687"/>
                    <a:pt x="65567" y="282907"/>
                    <a:pt x="76200" y="274637"/>
                  </a:cubicBezTo>
                  <a:cubicBezTo>
                    <a:pt x="103901" y="253092"/>
                    <a:pt x="138462" y="231625"/>
                    <a:pt x="171450" y="217487"/>
                  </a:cubicBezTo>
                  <a:cubicBezTo>
                    <a:pt x="180678" y="213532"/>
                    <a:pt x="190224" y="210140"/>
                    <a:pt x="200025" y="207962"/>
                  </a:cubicBezTo>
                  <a:cubicBezTo>
                    <a:pt x="227472" y="201863"/>
                    <a:pt x="310847" y="190714"/>
                    <a:pt x="333375" y="188912"/>
                  </a:cubicBezTo>
                  <a:cubicBezTo>
                    <a:pt x="387271" y="184600"/>
                    <a:pt x="441325" y="182562"/>
                    <a:pt x="495300" y="179387"/>
                  </a:cubicBezTo>
                  <a:cubicBezTo>
                    <a:pt x="504825" y="176212"/>
                    <a:pt x="514895" y="174352"/>
                    <a:pt x="523875" y="169862"/>
                  </a:cubicBezTo>
                  <a:cubicBezTo>
                    <a:pt x="563563" y="150018"/>
                    <a:pt x="561975" y="136525"/>
                    <a:pt x="590550" y="93662"/>
                  </a:cubicBezTo>
                  <a:lnTo>
                    <a:pt x="609600" y="65087"/>
                  </a:lnTo>
                  <a:cubicBezTo>
                    <a:pt x="615950" y="55562"/>
                    <a:pt x="617790" y="40132"/>
                    <a:pt x="628650" y="36512"/>
                  </a:cubicBezTo>
                  <a:cubicBezTo>
                    <a:pt x="668085" y="23367"/>
                    <a:pt x="648871" y="32556"/>
                    <a:pt x="685800" y="7937"/>
                  </a:cubicBezTo>
                  <a:cubicBezTo>
                    <a:pt x="784209" y="17778"/>
                    <a:pt x="782638" y="0"/>
                    <a:pt x="800100" y="793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19" name="Oval 118"/>
            <p:cNvSpPr/>
            <p:nvPr/>
          </p:nvSpPr>
          <p:spPr>
            <a:xfrm>
              <a:off x="1001712" y="53800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0" name="Oval 119"/>
            <p:cNvSpPr/>
            <p:nvPr/>
          </p:nvSpPr>
          <p:spPr>
            <a:xfrm>
              <a:off x="1535112" y="5456237"/>
              <a:ext cx="213015" cy="231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1" name="Oval 120"/>
            <p:cNvSpPr/>
            <p:nvPr/>
          </p:nvSpPr>
          <p:spPr>
            <a:xfrm>
              <a:off x="1839912" y="59896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2" name="Oval 121"/>
            <p:cNvSpPr/>
            <p:nvPr/>
          </p:nvSpPr>
          <p:spPr>
            <a:xfrm>
              <a:off x="2297112" y="65230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3" name="Oval 122"/>
            <p:cNvSpPr/>
            <p:nvPr/>
          </p:nvSpPr>
          <p:spPr>
            <a:xfrm>
              <a:off x="1763712" y="6446837"/>
              <a:ext cx="170412" cy="1851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4" name="Isosceles Triangle 123"/>
            <p:cNvSpPr/>
            <p:nvPr/>
          </p:nvSpPr>
          <p:spPr>
            <a:xfrm>
              <a:off x="1154112" y="6065837"/>
              <a:ext cx="127809" cy="13884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5" name="Isosceles Triangle 124"/>
            <p:cNvSpPr/>
            <p:nvPr/>
          </p:nvSpPr>
          <p:spPr>
            <a:xfrm>
              <a:off x="2297112" y="5761037"/>
              <a:ext cx="127809" cy="13884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925512" y="6446837"/>
              <a:ext cx="213015" cy="138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68312" y="5761037"/>
              <a:ext cx="127809" cy="925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8" name="Right Arrow 127"/>
            <p:cNvSpPr/>
            <p:nvPr/>
          </p:nvSpPr>
          <p:spPr>
            <a:xfrm>
              <a:off x="5040312" y="5837237"/>
              <a:ext cx="838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cxnSp>
        <p:nvCxnSpPr>
          <p:cNvPr id="116" name="Straight Connector 115"/>
          <p:cNvCxnSpPr/>
          <p:nvPr/>
        </p:nvCxnSpPr>
        <p:spPr>
          <a:xfrm>
            <a:off x="2113472" y="2641418"/>
            <a:ext cx="181154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30228" y="2865438"/>
            <a:ext cx="381793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u="sng" dirty="0" smtClean="0">
                <a:latin typeface="Century Gothic" pitchFamily="34" charset="0"/>
              </a:rPr>
              <a:t>Route Table Determination</a:t>
            </a: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en-US" sz="1400" dirty="0" smtClean="0">
                <a:latin typeface="Century Gothic" pitchFamily="34" charset="0"/>
              </a:rPr>
              <a:t>This process</a:t>
            </a:r>
            <a:r>
              <a:rPr lang="tr-TR" sz="1400" dirty="0" smtClean="0">
                <a:latin typeface="Century Gothic" pitchFamily="34" charset="0"/>
              </a:rPr>
              <a:t> determines the route tables for agents in the swarm.</a:t>
            </a:r>
            <a:endParaRPr lang="en-US" sz="1400" dirty="0" smtClean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6655" y="2865437"/>
            <a:ext cx="35433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u="sng" dirty="0" smtClean="0">
                <a:latin typeface="Century Gothic" pitchFamily="34" charset="0"/>
              </a:rPr>
              <a:t>Local </a:t>
            </a:r>
            <a:r>
              <a:rPr lang="en-US" sz="1600" u="sng" dirty="0" err="1" smtClean="0">
                <a:latin typeface="Century Gothic" pitchFamily="34" charset="0"/>
              </a:rPr>
              <a:t>Trilateration</a:t>
            </a:r>
            <a:endParaRPr lang="en-US" sz="1600" u="sng" dirty="0" smtClean="0">
              <a:latin typeface="Century Gothic" pitchFamily="34" charset="0"/>
            </a:endParaRP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tr-TR" sz="1400" dirty="0" smtClean="0">
                <a:latin typeface="Century Gothic" pitchFamily="34" charset="0"/>
              </a:rPr>
              <a:t>This process calculates the positions of </a:t>
            </a:r>
            <a:r>
              <a:rPr lang="en-US" sz="1400" dirty="0" smtClean="0">
                <a:latin typeface="Century Gothic" pitchFamily="34" charset="0"/>
              </a:rPr>
              <a:t>the </a:t>
            </a:r>
            <a:r>
              <a:rPr lang="tr-TR" sz="1400" dirty="0" smtClean="0">
                <a:latin typeface="Century Gothic" pitchFamily="34" charset="0"/>
              </a:rPr>
              <a:t>second type </a:t>
            </a:r>
            <a:r>
              <a:rPr lang="en-US" sz="1400" dirty="0" smtClean="0">
                <a:latin typeface="Century Gothic" pitchFamily="34" charset="0"/>
              </a:rPr>
              <a:t>agents </a:t>
            </a:r>
            <a:r>
              <a:rPr lang="tr-TR" sz="1400" dirty="0" smtClean="0">
                <a:latin typeface="Century Gothic" pitchFamily="34" charset="0"/>
              </a:rPr>
              <a:t>with the help of position beacons which are their direct neighbors.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3687" y="1722437"/>
            <a:ext cx="644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Local positioning system is composed of two main parts.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2773362" y="2255837"/>
            <a:ext cx="8382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40362" y="2255837"/>
            <a:ext cx="7620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6428</TotalTime>
  <Words>2047</Words>
  <Application>Microsoft Office PowerPoint</Application>
  <PresentationFormat>On-screen Show (4:3)</PresentationFormat>
  <Paragraphs>390</Paragraphs>
  <Slides>35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Flow</vt:lpstr>
      <vt:lpstr>Equation</vt:lpstr>
      <vt:lpstr>Slide 1</vt:lpstr>
      <vt:lpstr>Outline</vt:lpstr>
      <vt:lpstr>Introduction</vt:lpstr>
      <vt:lpstr>Motivation - 1</vt:lpstr>
      <vt:lpstr>Motivation - 2</vt:lpstr>
      <vt:lpstr>Motivation - 3</vt:lpstr>
      <vt:lpstr>Motivation - 4</vt:lpstr>
      <vt:lpstr>System Overview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  <vt:lpstr>Formation Control System</vt:lpstr>
      <vt:lpstr>Formation Control System</vt:lpstr>
      <vt:lpstr>Formation Control System</vt:lpstr>
      <vt:lpstr>Results</vt:lpstr>
      <vt:lpstr>Results – Mesh Quality</vt:lpstr>
      <vt:lpstr>Results – Comparison of 3 Different Methods</vt:lpstr>
      <vt:lpstr>Results – Dynamically Changing Formation Shapes</vt:lpstr>
      <vt:lpstr>Results – Various Formation Shape Trials</vt:lpstr>
      <vt:lpstr>Results - Sensitivity</vt:lpstr>
      <vt:lpstr>Results – Hardware Implementation</vt:lpstr>
      <vt:lpstr>Conclusion</vt:lpstr>
      <vt:lpstr>Future Works</vt:lpstr>
      <vt:lpstr>References</vt:lpstr>
      <vt:lpstr>Slide 27</vt:lpstr>
      <vt:lpstr>Formation Control System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  <vt:lpstr>Local Positioning System (LPS)</vt:lpstr>
      <vt:lpstr>Results</vt:lpstr>
    </vt:vector>
  </TitlesOfParts>
  <Company>METU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DOKU BENZERLİĞİ ANALİZİ</dc:title>
  <dc:creator>Uğur HALICI</dc:creator>
  <cp:lastModifiedBy>Kadir</cp:lastModifiedBy>
  <cp:revision>457</cp:revision>
  <cp:lastPrinted>2013-02-15T02:19:28Z</cp:lastPrinted>
  <dcterms:created xsi:type="dcterms:W3CDTF">2013-02-15T04:31:56Z</dcterms:created>
  <dcterms:modified xsi:type="dcterms:W3CDTF">2016-06-20T16:49:09Z</dcterms:modified>
</cp:coreProperties>
</file>